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2.jpg" ContentType="image/jpg"/>
  <Override PartName="/ppt/media/image15.jpg" ContentType="image/jpg"/>
  <Override PartName="/ppt/media/image17.jpg" ContentType="image/jpg"/>
  <Override PartName="/ppt/media/image19.jpg" ContentType="image/jpg"/>
  <Override PartName="/ppt/media/image21.jpg" ContentType="image/jpg"/>
  <Override PartName="/ppt/media/image23.jpg" ContentType="image/jpg"/>
  <Override PartName="/ppt/media/image25.jpg" ContentType="image/jpg"/>
  <Override PartName="/ppt/media/image27.jpg" ContentType="image/jpg"/>
  <Override PartName="/ppt/media/image29.jpg" ContentType="image/jpg"/>
  <Override PartName="/ppt/media/image31.jpg" ContentType="image/jpg"/>
  <Override PartName="/ppt/media/image33.jpg" ContentType="image/jpg"/>
  <Override PartName="/ppt/media/image35.jpg" ContentType="image/jpg"/>
  <Override PartName="/ppt/media/image37.jpg" ContentType="image/jpg"/>
  <Override PartName="/ppt/media/image39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8.jpg" ContentType="image/jpg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5.jpg" ContentType="image/jpg"/>
  <Override PartName="/ppt/media/image57.jpg" ContentType="image/jpg"/>
  <Override PartName="/ppt/media/image59.jpg" ContentType="image/jpg"/>
  <Override PartName="/ppt/media/image61.jpg" ContentType="image/jpg"/>
  <Override PartName="/ppt/media/image63.jpg" ContentType="image/jpg"/>
  <Override PartName="/ppt/media/image65.jpg" ContentType="image/jpg"/>
  <Override PartName="/ppt/media/image67.jpg" ContentType="image/jpg"/>
  <Override PartName="/ppt/media/image69.jpg" ContentType="image/jpg"/>
  <Override PartName="/ppt/media/image71.jpg" ContentType="image/jpg"/>
  <Override PartName="/ppt/media/image73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64" r:id="rId2"/>
    <p:sldId id="262" r:id="rId3"/>
    <p:sldId id="288" r:id="rId4"/>
    <p:sldId id="256" r:id="rId5"/>
    <p:sldId id="258" r:id="rId6"/>
    <p:sldId id="259" r:id="rId7"/>
    <p:sldId id="260" r:id="rId8"/>
    <p:sldId id="261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F903D3A-D88D-44AD-A76C-74468EE88F3C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DA68721-81B9-4A36-B22D-C273833AD43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30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D3A-D88D-44AD-A76C-74468EE88F3C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8721-81B9-4A36-B22D-C273833AD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99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D3A-D88D-44AD-A76C-74468EE88F3C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8721-81B9-4A36-B22D-C273833AD43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844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D3A-D88D-44AD-A76C-74468EE88F3C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8721-81B9-4A36-B22D-C273833AD43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256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D3A-D88D-44AD-A76C-74468EE88F3C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8721-81B9-4A36-B22D-C273833AD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20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D3A-D88D-44AD-A76C-74468EE88F3C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8721-81B9-4A36-B22D-C273833AD43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406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D3A-D88D-44AD-A76C-74468EE88F3C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8721-81B9-4A36-B22D-C273833AD43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513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D3A-D88D-44AD-A76C-74468EE88F3C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8721-81B9-4A36-B22D-C273833AD43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073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D3A-D88D-44AD-A76C-74468EE88F3C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8721-81B9-4A36-B22D-C273833AD43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0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D3A-D88D-44AD-A76C-74468EE88F3C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8721-81B9-4A36-B22D-C273833AD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D3A-D88D-44AD-A76C-74468EE88F3C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8721-81B9-4A36-B22D-C273833AD43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467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D3A-D88D-44AD-A76C-74468EE88F3C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8721-81B9-4A36-B22D-C273833AD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D3A-D88D-44AD-A76C-74468EE88F3C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8721-81B9-4A36-B22D-C273833AD439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16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D3A-D88D-44AD-A76C-74468EE88F3C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8721-81B9-4A36-B22D-C273833AD43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12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D3A-D88D-44AD-A76C-74468EE88F3C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8721-81B9-4A36-B22D-C273833AD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5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D3A-D88D-44AD-A76C-74468EE88F3C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8721-81B9-4A36-B22D-C273833AD43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96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D3A-D88D-44AD-A76C-74468EE88F3C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8721-81B9-4A36-B22D-C273833AD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53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903D3A-D88D-44AD-A76C-74468EE88F3C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DA68721-81B9-4A36-B22D-C273833AD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28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jp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all.daffodilvarsity.edu.bd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to Solve Hall Related Problem?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1647" y="4412512"/>
            <a:ext cx="3923414" cy="155235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marL="0" indent="0">
              <a:buNone/>
            </a:pP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Tanim Ahmed</a:t>
            </a:r>
          </a:p>
          <a:p>
            <a:pPr marL="0" indent="0">
              <a:buNone/>
            </a:pP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Lecturer, CSE(Daffodil International University)</a:t>
            </a:r>
          </a:p>
          <a:p>
            <a:pPr marL="0" indent="0">
              <a:buNone/>
            </a:pP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House Tutor, YKSG 2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3298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0571" y="293355"/>
            <a:ext cx="919180" cy="3781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44371" y="1316317"/>
            <a:ext cx="3552392" cy="141064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9957">
              <a:lnSpc>
                <a:spcPts val="1050"/>
              </a:lnSpc>
            </a:pPr>
            <a:r>
              <a:rPr sz="886" dirty="0">
                <a:latin typeface="Wingdings"/>
                <a:cs typeface="Wingdings"/>
              </a:rPr>
              <a:t></a:t>
            </a:r>
            <a:r>
              <a:rPr sz="886" spc="242" dirty="0">
                <a:latin typeface="Times New Roman"/>
                <a:cs typeface="Times New Roman"/>
              </a:rPr>
              <a:t> </a:t>
            </a:r>
            <a:r>
              <a:rPr sz="886" dirty="0">
                <a:latin typeface="Calibri"/>
                <a:cs typeface="Calibri"/>
              </a:rPr>
              <a:t>In</a:t>
            </a:r>
            <a:r>
              <a:rPr sz="886" spc="3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inbox</a:t>
            </a:r>
            <a:r>
              <a:rPr sz="886" spc="7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(Click</a:t>
            </a:r>
            <a:r>
              <a:rPr sz="886" spc="24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password</a:t>
            </a:r>
            <a:r>
              <a:rPr sz="886" b="1" spc="27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Change</a:t>
            </a:r>
            <a:r>
              <a:rPr sz="886" b="1" spc="27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button</a:t>
            </a:r>
            <a:r>
              <a:rPr sz="886" spc="3" dirty="0">
                <a:latin typeface="Calibri"/>
                <a:cs typeface="Calibri"/>
              </a:rPr>
              <a:t> </a:t>
            </a:r>
            <a:r>
              <a:rPr sz="886" spc="-17" dirty="0">
                <a:latin typeface="Calibri"/>
                <a:cs typeface="Calibri"/>
              </a:rPr>
              <a:t>:)</a:t>
            </a:r>
            <a:endParaRPr sz="886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4381" y="4675909"/>
            <a:ext cx="3552392" cy="141064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9957">
              <a:lnSpc>
                <a:spcPts val="1050"/>
              </a:lnSpc>
            </a:pPr>
            <a:r>
              <a:rPr sz="886" dirty="0">
                <a:latin typeface="Wingdings"/>
                <a:cs typeface="Wingdings"/>
              </a:rPr>
              <a:t></a:t>
            </a:r>
            <a:r>
              <a:rPr sz="886" spc="249" dirty="0">
                <a:latin typeface="Times New Roman"/>
                <a:cs typeface="Times New Roman"/>
              </a:rPr>
              <a:t> </a:t>
            </a:r>
            <a:r>
              <a:rPr sz="886" b="1" dirty="0">
                <a:latin typeface="Calibri"/>
                <a:cs typeface="Calibri"/>
              </a:rPr>
              <a:t>Click</a:t>
            </a:r>
            <a:r>
              <a:rPr sz="886" b="1" spc="24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on</a:t>
            </a:r>
            <a:r>
              <a:rPr sz="886" b="1" spc="-3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Change</a:t>
            </a:r>
            <a:r>
              <a:rPr sz="886" b="1" spc="24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password</a:t>
            </a:r>
            <a:r>
              <a:rPr sz="886" b="1" spc="24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and</a:t>
            </a:r>
            <a:r>
              <a:rPr sz="886" b="1" spc="44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Reset</a:t>
            </a:r>
            <a:r>
              <a:rPr sz="886" b="1" spc="-14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your</a:t>
            </a:r>
            <a:r>
              <a:rPr sz="886" b="1" spc="3" dirty="0">
                <a:latin typeface="Calibri"/>
                <a:cs typeface="Calibri"/>
              </a:rPr>
              <a:t> </a:t>
            </a:r>
            <a:r>
              <a:rPr sz="886" b="1" spc="-7" dirty="0">
                <a:latin typeface="Calibri"/>
                <a:cs typeface="Calibri"/>
              </a:rPr>
              <a:t>password</a:t>
            </a:r>
            <a:endParaRPr sz="886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4519" y="4255692"/>
            <a:ext cx="26410" cy="6927"/>
          </a:xfrm>
          <a:custGeom>
            <a:avLst/>
            <a:gdLst/>
            <a:ahLst/>
            <a:cxnLst/>
            <a:rect l="l" t="t" r="r" b="b"/>
            <a:pathLst>
              <a:path w="38734" h="10160">
                <a:moveTo>
                  <a:pt x="38244" y="0"/>
                </a:moveTo>
                <a:lnTo>
                  <a:pt x="0" y="0"/>
                </a:lnTo>
                <a:lnTo>
                  <a:pt x="0" y="9561"/>
                </a:lnTo>
                <a:lnTo>
                  <a:pt x="38244" y="9561"/>
                </a:lnTo>
                <a:lnTo>
                  <a:pt x="38244" y="0"/>
                </a:lnTo>
                <a:close/>
              </a:path>
            </a:pathLst>
          </a:custGeom>
          <a:solidFill>
            <a:srgbClr val="202429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189437" y="4255692"/>
            <a:ext cx="26410" cy="6927"/>
          </a:xfrm>
          <a:custGeom>
            <a:avLst/>
            <a:gdLst/>
            <a:ahLst/>
            <a:cxnLst/>
            <a:rect l="l" t="t" r="r" b="b"/>
            <a:pathLst>
              <a:path w="38735" h="10160">
                <a:moveTo>
                  <a:pt x="38244" y="0"/>
                </a:moveTo>
                <a:lnTo>
                  <a:pt x="0" y="0"/>
                </a:lnTo>
                <a:lnTo>
                  <a:pt x="0" y="9561"/>
                </a:lnTo>
                <a:lnTo>
                  <a:pt x="38244" y="9561"/>
                </a:lnTo>
                <a:lnTo>
                  <a:pt x="38244" y="0"/>
                </a:lnTo>
                <a:close/>
              </a:path>
            </a:pathLst>
          </a:custGeom>
          <a:solidFill>
            <a:srgbClr val="202429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024441" y="4255692"/>
            <a:ext cx="19915" cy="6927"/>
          </a:xfrm>
          <a:custGeom>
            <a:avLst/>
            <a:gdLst/>
            <a:ahLst/>
            <a:cxnLst/>
            <a:rect l="l" t="t" r="r" b="b"/>
            <a:pathLst>
              <a:path w="29210" h="10160">
                <a:moveTo>
                  <a:pt x="28683" y="0"/>
                </a:moveTo>
                <a:lnTo>
                  <a:pt x="0" y="0"/>
                </a:lnTo>
                <a:lnTo>
                  <a:pt x="0" y="9561"/>
                </a:lnTo>
                <a:lnTo>
                  <a:pt x="28683" y="9561"/>
                </a:lnTo>
                <a:lnTo>
                  <a:pt x="286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grpSp>
        <p:nvGrpSpPr>
          <p:cNvPr id="9" name="object 9"/>
          <p:cNvGrpSpPr/>
          <p:nvPr/>
        </p:nvGrpSpPr>
        <p:grpSpPr>
          <a:xfrm>
            <a:off x="3848159" y="1755099"/>
            <a:ext cx="4384834" cy="2770168"/>
            <a:chOff x="1286021" y="1219004"/>
            <a:chExt cx="5368925" cy="265874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6021" y="1219004"/>
              <a:ext cx="5368560" cy="26581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4182" y="1348131"/>
              <a:ext cx="4876220" cy="2179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41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57511" y="817937"/>
            <a:ext cx="4077999" cy="153888"/>
          </a:xfrm>
          <a:prstGeom prst="rect">
            <a:avLst/>
          </a:prstGeom>
          <a:solidFill>
            <a:srgbClr val="FFE499"/>
          </a:solidFill>
        </p:spPr>
        <p:txBody>
          <a:bodyPr vert="horz" wrap="square" lIns="0" tIns="0" rIns="0" bIns="0" rtlCol="0">
            <a:spAutoFit/>
          </a:bodyPr>
          <a:lstStyle/>
          <a:p>
            <a:pPr marL="74466">
              <a:lnSpc>
                <a:spcPts val="1248"/>
              </a:lnSpc>
            </a:pPr>
            <a:r>
              <a:rPr sz="1091" b="1" dirty="0">
                <a:latin typeface="Calibri"/>
                <a:cs typeface="Calibri"/>
              </a:rPr>
              <a:t>How</a:t>
            </a:r>
            <a:r>
              <a:rPr sz="1091" b="1" spc="-27" dirty="0">
                <a:latin typeface="Calibri"/>
                <a:cs typeface="Calibri"/>
              </a:rPr>
              <a:t> </a:t>
            </a:r>
            <a:r>
              <a:rPr sz="1091" b="1" dirty="0">
                <a:latin typeface="Calibri"/>
                <a:cs typeface="Calibri"/>
              </a:rPr>
              <a:t>to</a:t>
            </a:r>
            <a:r>
              <a:rPr sz="1091" b="1" spc="-20" dirty="0">
                <a:latin typeface="Calibri"/>
                <a:cs typeface="Calibri"/>
              </a:rPr>
              <a:t> </a:t>
            </a:r>
            <a:r>
              <a:rPr sz="1091" b="1" dirty="0">
                <a:latin typeface="Calibri"/>
                <a:cs typeface="Calibri"/>
              </a:rPr>
              <a:t>book</a:t>
            </a:r>
            <a:r>
              <a:rPr sz="1091" b="1" spc="-20" dirty="0">
                <a:latin typeface="Calibri"/>
                <a:cs typeface="Calibri"/>
              </a:rPr>
              <a:t> </a:t>
            </a:r>
            <a:r>
              <a:rPr sz="1091" b="1" dirty="0">
                <a:latin typeface="Calibri"/>
                <a:cs typeface="Calibri"/>
              </a:rPr>
              <a:t>a</a:t>
            </a:r>
            <a:r>
              <a:rPr sz="1091" b="1" spc="-24" dirty="0">
                <a:latin typeface="Calibri"/>
                <a:cs typeface="Calibri"/>
              </a:rPr>
              <a:t> </a:t>
            </a:r>
            <a:r>
              <a:rPr sz="1091" b="1" dirty="0">
                <a:latin typeface="Calibri"/>
                <a:cs typeface="Calibri"/>
              </a:rPr>
              <a:t>seat</a:t>
            </a:r>
            <a:r>
              <a:rPr sz="1091" b="1" spc="-20" dirty="0">
                <a:latin typeface="Calibri"/>
                <a:cs typeface="Calibri"/>
              </a:rPr>
              <a:t> </a:t>
            </a:r>
            <a:r>
              <a:rPr sz="1091" b="1" dirty="0">
                <a:latin typeface="Calibri"/>
                <a:cs typeface="Calibri"/>
              </a:rPr>
              <a:t>using</a:t>
            </a:r>
            <a:r>
              <a:rPr sz="1091" b="1" spc="-14" dirty="0">
                <a:latin typeface="Calibri"/>
                <a:cs typeface="Calibri"/>
              </a:rPr>
              <a:t> </a:t>
            </a:r>
            <a:r>
              <a:rPr sz="1091" b="1" dirty="0">
                <a:latin typeface="Calibri"/>
                <a:cs typeface="Calibri"/>
              </a:rPr>
              <a:t>Hall</a:t>
            </a:r>
            <a:r>
              <a:rPr sz="1091" b="1" spc="-24" dirty="0">
                <a:latin typeface="Calibri"/>
                <a:cs typeface="Calibri"/>
              </a:rPr>
              <a:t> </a:t>
            </a:r>
            <a:r>
              <a:rPr sz="1091" b="1" dirty="0">
                <a:latin typeface="Calibri"/>
                <a:cs typeface="Calibri"/>
              </a:rPr>
              <a:t>Mgt.</a:t>
            </a:r>
            <a:r>
              <a:rPr sz="1091" b="1" spc="-14" dirty="0">
                <a:latin typeface="Calibri"/>
                <a:cs typeface="Calibri"/>
              </a:rPr>
              <a:t> </a:t>
            </a:r>
            <a:r>
              <a:rPr sz="1091" b="1" dirty="0">
                <a:latin typeface="Calibri"/>
                <a:cs typeface="Calibri"/>
              </a:rPr>
              <a:t>Online</a:t>
            </a:r>
            <a:r>
              <a:rPr sz="1091" b="1" spc="-27" dirty="0">
                <a:latin typeface="Calibri"/>
                <a:cs typeface="Calibri"/>
              </a:rPr>
              <a:t> </a:t>
            </a:r>
            <a:r>
              <a:rPr sz="1091" b="1" spc="-7" dirty="0">
                <a:latin typeface="Calibri"/>
                <a:cs typeface="Calibri"/>
              </a:rPr>
              <a:t>Portal?</a:t>
            </a:r>
            <a:endParaRPr sz="1091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25068" y="1070437"/>
            <a:ext cx="3610408" cy="300852"/>
          </a:xfrm>
          <a:prstGeom prst="rect">
            <a:avLst/>
          </a:prstGeom>
          <a:solidFill>
            <a:srgbClr val="FFE499"/>
          </a:solidFill>
        </p:spPr>
        <p:txBody>
          <a:bodyPr vert="horz" wrap="square" lIns="0" tIns="0" rIns="0" bIns="0" rtlCol="0">
            <a:spAutoFit/>
          </a:bodyPr>
          <a:lstStyle/>
          <a:p>
            <a:pPr marL="12122">
              <a:lnSpc>
                <a:spcPts val="1098"/>
              </a:lnSpc>
            </a:pPr>
            <a:r>
              <a:rPr sz="955" dirty="0">
                <a:latin typeface="Wingdings"/>
                <a:cs typeface="Wingdings"/>
              </a:rPr>
              <a:t></a:t>
            </a:r>
            <a:r>
              <a:rPr sz="955" spc="208" dirty="0">
                <a:latin typeface="Times New Roman"/>
                <a:cs typeface="Times New Roman"/>
              </a:rPr>
              <a:t> </a:t>
            </a:r>
            <a:r>
              <a:rPr sz="955" dirty="0">
                <a:latin typeface="Calibri"/>
                <a:cs typeface="Calibri"/>
              </a:rPr>
              <a:t>After</a:t>
            </a:r>
            <a:r>
              <a:rPr sz="955" spc="-7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login</a:t>
            </a:r>
            <a:r>
              <a:rPr sz="955" b="1" spc="-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(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Click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Hall</a:t>
            </a:r>
            <a:r>
              <a:rPr sz="955" spc="-3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Mgt.</a:t>
            </a:r>
            <a:r>
              <a:rPr sz="955" spc="-7" dirty="0">
                <a:latin typeface="Calibri"/>
                <a:cs typeface="Calibri"/>
              </a:rPr>
              <a:t> Options)</a:t>
            </a:r>
            <a:endParaRPr sz="955">
              <a:latin typeface="Calibri"/>
              <a:cs typeface="Calibri"/>
            </a:endParaRPr>
          </a:p>
          <a:p>
            <a:pPr marL="12122">
              <a:spcBef>
                <a:spcPts val="106"/>
              </a:spcBef>
            </a:pPr>
            <a:r>
              <a:rPr sz="955" dirty="0">
                <a:latin typeface="Wingdings"/>
                <a:cs typeface="Wingdings"/>
              </a:rPr>
              <a:t></a:t>
            </a:r>
            <a:r>
              <a:rPr sz="955" spc="218" dirty="0">
                <a:latin typeface="Times New Roman"/>
                <a:cs typeface="Times New Roman"/>
              </a:rPr>
              <a:t> </a:t>
            </a:r>
            <a:r>
              <a:rPr sz="955" dirty="0">
                <a:latin typeface="Calibri"/>
                <a:cs typeface="Calibri"/>
              </a:rPr>
              <a:t>Click</a:t>
            </a:r>
            <a:r>
              <a:rPr sz="955" spc="-10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Seat</a:t>
            </a:r>
            <a:r>
              <a:rPr sz="955" b="1" spc="-7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booking</a:t>
            </a:r>
            <a:r>
              <a:rPr sz="955" b="1" spc="-7" dirty="0">
                <a:latin typeface="Calibri"/>
                <a:cs typeface="Calibri"/>
              </a:rPr>
              <a:t> Option</a:t>
            </a:r>
            <a:endParaRPr sz="955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37500" y="3734060"/>
            <a:ext cx="3610408" cy="141064"/>
          </a:xfrm>
          <a:prstGeom prst="rect">
            <a:avLst/>
          </a:prstGeom>
          <a:solidFill>
            <a:srgbClr val="FFE499"/>
          </a:solidFill>
        </p:spPr>
        <p:txBody>
          <a:bodyPr vert="horz" wrap="square" lIns="0" tIns="0" rIns="0" bIns="0" rtlCol="0">
            <a:spAutoFit/>
          </a:bodyPr>
          <a:lstStyle/>
          <a:p>
            <a:pPr marL="12122">
              <a:lnSpc>
                <a:spcPts val="1098"/>
              </a:lnSpc>
            </a:pPr>
            <a:r>
              <a:rPr sz="955" dirty="0">
                <a:latin typeface="Wingdings"/>
                <a:cs typeface="Wingdings"/>
              </a:rPr>
              <a:t></a:t>
            </a:r>
            <a:r>
              <a:rPr sz="955" spc="208" dirty="0">
                <a:latin typeface="Times New Roman"/>
                <a:cs typeface="Times New Roman"/>
              </a:rPr>
              <a:t> </a:t>
            </a:r>
            <a:r>
              <a:rPr sz="955" dirty="0">
                <a:latin typeface="Calibri"/>
                <a:cs typeface="Calibri"/>
              </a:rPr>
              <a:t>Read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Terms</a:t>
            </a:r>
            <a:r>
              <a:rPr sz="955" spc="-3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&amp;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Condition</a:t>
            </a:r>
            <a:r>
              <a:rPr sz="955" spc="-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&amp;</a:t>
            </a:r>
            <a:r>
              <a:rPr sz="955" spc="-3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click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on</a:t>
            </a:r>
            <a:r>
              <a:rPr sz="955" spc="-1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tick</a:t>
            </a:r>
            <a:r>
              <a:rPr sz="955" spc="-1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and</a:t>
            </a:r>
            <a:r>
              <a:rPr sz="955" spc="-10" dirty="0">
                <a:latin typeface="Calibri"/>
                <a:cs typeface="Calibri"/>
              </a:rPr>
              <a:t> </a:t>
            </a:r>
            <a:r>
              <a:rPr sz="955" b="1" spc="-7" dirty="0">
                <a:latin typeface="Calibri"/>
                <a:cs typeface="Calibri"/>
              </a:rPr>
              <a:t>submit</a:t>
            </a:r>
            <a:r>
              <a:rPr sz="955" spc="-7" dirty="0">
                <a:latin typeface="Calibri"/>
                <a:cs typeface="Calibri"/>
              </a:rPr>
              <a:t>:</a:t>
            </a:r>
            <a:endParaRPr sz="955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94602" y="1458885"/>
            <a:ext cx="4105400" cy="2275175"/>
            <a:chOff x="1822814" y="2308070"/>
            <a:chExt cx="4989830" cy="28987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2814" y="2308070"/>
              <a:ext cx="4989355" cy="2898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200" y="2424684"/>
              <a:ext cx="4474464" cy="243839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4057511" y="3894253"/>
            <a:ext cx="4242970" cy="2732254"/>
            <a:chOff x="1822726" y="5746294"/>
            <a:chExt cx="4904740" cy="30130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2726" y="5746294"/>
              <a:ext cx="4904187" cy="30128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1199" y="5862827"/>
              <a:ext cx="4389120" cy="255270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3786101" y="788670"/>
            <a:ext cx="268432" cy="176645"/>
            <a:chOff x="498348" y="1156716"/>
            <a:chExt cx="393700" cy="259079"/>
          </a:xfrm>
        </p:grpSpPr>
        <p:sp>
          <p:nvSpPr>
            <p:cNvPr id="12" name="object 12"/>
            <p:cNvSpPr/>
            <p:nvPr/>
          </p:nvSpPr>
          <p:spPr>
            <a:xfrm>
              <a:off x="504444" y="1162812"/>
              <a:ext cx="381000" cy="247015"/>
            </a:xfrm>
            <a:custGeom>
              <a:avLst/>
              <a:gdLst/>
              <a:ahLst/>
              <a:cxnLst/>
              <a:rect l="l" t="t" r="r" b="b"/>
              <a:pathLst>
                <a:path w="381000" h="247015">
                  <a:moveTo>
                    <a:pt x="257556" y="0"/>
                  </a:moveTo>
                  <a:lnTo>
                    <a:pt x="257556" y="61722"/>
                  </a:lnTo>
                  <a:lnTo>
                    <a:pt x="0" y="61722"/>
                  </a:lnTo>
                  <a:lnTo>
                    <a:pt x="0" y="185166"/>
                  </a:lnTo>
                  <a:lnTo>
                    <a:pt x="257556" y="185166"/>
                  </a:lnTo>
                  <a:lnTo>
                    <a:pt x="257556" y="246888"/>
                  </a:lnTo>
                  <a:lnTo>
                    <a:pt x="381000" y="123444"/>
                  </a:lnTo>
                  <a:lnTo>
                    <a:pt x="25755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13" name="object 13"/>
            <p:cNvSpPr/>
            <p:nvPr/>
          </p:nvSpPr>
          <p:spPr>
            <a:xfrm>
              <a:off x="504444" y="1162812"/>
              <a:ext cx="381000" cy="247015"/>
            </a:xfrm>
            <a:custGeom>
              <a:avLst/>
              <a:gdLst/>
              <a:ahLst/>
              <a:cxnLst/>
              <a:rect l="l" t="t" r="r" b="b"/>
              <a:pathLst>
                <a:path w="381000" h="247015">
                  <a:moveTo>
                    <a:pt x="0" y="61722"/>
                  </a:moveTo>
                  <a:lnTo>
                    <a:pt x="257556" y="61722"/>
                  </a:lnTo>
                  <a:lnTo>
                    <a:pt x="257556" y="0"/>
                  </a:lnTo>
                  <a:lnTo>
                    <a:pt x="381000" y="123444"/>
                  </a:lnTo>
                  <a:lnTo>
                    <a:pt x="257556" y="246888"/>
                  </a:lnTo>
                  <a:lnTo>
                    <a:pt x="257556" y="185166"/>
                  </a:lnTo>
                  <a:lnTo>
                    <a:pt x="0" y="185166"/>
                  </a:lnTo>
                  <a:lnTo>
                    <a:pt x="0" y="6172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</p:spTree>
    <p:extLst>
      <p:ext uri="{BB962C8B-B14F-4D97-AF65-F5344CB8AC3E}">
        <p14:creationId xmlns:p14="http://schemas.microsoft.com/office/powerpoint/2010/main" val="127871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25068" y="623420"/>
            <a:ext cx="3610408" cy="141064"/>
          </a:xfrm>
          <a:prstGeom prst="rect">
            <a:avLst/>
          </a:prstGeom>
          <a:solidFill>
            <a:srgbClr val="FFE499"/>
          </a:solidFill>
        </p:spPr>
        <p:txBody>
          <a:bodyPr vert="horz" wrap="square" lIns="0" tIns="0" rIns="0" bIns="0" rtlCol="0">
            <a:spAutoFit/>
          </a:bodyPr>
          <a:lstStyle/>
          <a:p>
            <a:pPr marL="12122">
              <a:lnSpc>
                <a:spcPts val="1100"/>
              </a:lnSpc>
            </a:pPr>
            <a:r>
              <a:rPr sz="955" dirty="0">
                <a:latin typeface="Wingdings"/>
                <a:cs typeface="Wingdings"/>
              </a:rPr>
              <a:t></a:t>
            </a:r>
            <a:r>
              <a:rPr sz="955" spc="208" dirty="0">
                <a:latin typeface="Times New Roman"/>
                <a:cs typeface="Times New Roman"/>
              </a:rPr>
              <a:t> </a:t>
            </a:r>
            <a:r>
              <a:rPr sz="955" dirty="0">
                <a:latin typeface="Calibri"/>
                <a:cs typeface="Calibri"/>
              </a:rPr>
              <a:t>Fill</a:t>
            </a:r>
            <a:r>
              <a:rPr sz="955" spc="-3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up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this</a:t>
            </a:r>
            <a:r>
              <a:rPr sz="955" spc="-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page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carefully</a:t>
            </a:r>
            <a:r>
              <a:rPr sz="955" spc="-3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(</a:t>
            </a:r>
            <a:r>
              <a:rPr sz="955" b="1" dirty="0">
                <a:latin typeface="Calibri"/>
                <a:cs typeface="Calibri"/>
              </a:rPr>
              <a:t>6</a:t>
            </a:r>
            <a:r>
              <a:rPr sz="955" b="1" spc="-10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options</a:t>
            </a:r>
            <a:r>
              <a:rPr sz="955" b="1" spc="-3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are</a:t>
            </a:r>
            <a:r>
              <a:rPr sz="955" b="1" spc="-7" dirty="0">
                <a:latin typeface="Calibri"/>
                <a:cs typeface="Calibri"/>
              </a:rPr>
              <a:t> mandatory</a:t>
            </a:r>
            <a:r>
              <a:rPr sz="955" spc="-7" dirty="0">
                <a:latin typeface="Calibri"/>
                <a:cs typeface="Calibri"/>
              </a:rPr>
              <a:t>):</a:t>
            </a:r>
            <a:endParaRPr sz="955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25068" y="4727864"/>
            <a:ext cx="3610408" cy="464358"/>
          </a:xfrm>
          <a:prstGeom prst="rect">
            <a:avLst/>
          </a:prstGeom>
          <a:solidFill>
            <a:srgbClr val="FFE499"/>
          </a:solidFill>
        </p:spPr>
        <p:txBody>
          <a:bodyPr vert="horz" wrap="square" lIns="0" tIns="0" rIns="0" bIns="0" rtlCol="0">
            <a:spAutoFit/>
          </a:bodyPr>
          <a:lstStyle/>
          <a:p>
            <a:pPr marL="12122">
              <a:lnSpc>
                <a:spcPts val="1098"/>
              </a:lnSpc>
            </a:pPr>
            <a:r>
              <a:rPr sz="955" dirty="0">
                <a:latin typeface="Wingdings"/>
                <a:cs typeface="Wingdings"/>
              </a:rPr>
              <a:t></a:t>
            </a:r>
            <a:r>
              <a:rPr sz="955" spc="198" dirty="0">
                <a:latin typeface="Times New Roman"/>
                <a:cs typeface="Times New Roman"/>
              </a:rPr>
              <a:t> </a:t>
            </a:r>
            <a:r>
              <a:rPr sz="955" dirty="0">
                <a:latin typeface="Calibri"/>
                <a:cs typeface="Calibri"/>
              </a:rPr>
              <a:t>Complete</a:t>
            </a:r>
            <a:r>
              <a:rPr sz="955" spc="-1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your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payment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with</a:t>
            </a:r>
            <a:r>
              <a:rPr sz="955" b="1" spc="-10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03</a:t>
            </a:r>
            <a:r>
              <a:rPr sz="955" b="1" spc="-17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working</a:t>
            </a:r>
            <a:r>
              <a:rPr sz="955" b="1" spc="-14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days</a:t>
            </a:r>
            <a:r>
              <a:rPr sz="955" b="1" spc="-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(online*</a:t>
            </a:r>
            <a:r>
              <a:rPr sz="955" spc="-1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or</a:t>
            </a:r>
            <a:r>
              <a:rPr sz="955" spc="-10" dirty="0">
                <a:latin typeface="Calibri"/>
                <a:cs typeface="Calibri"/>
              </a:rPr>
              <a:t> </a:t>
            </a:r>
            <a:r>
              <a:rPr sz="955" spc="-7" dirty="0">
                <a:latin typeface="Calibri"/>
                <a:cs typeface="Calibri"/>
              </a:rPr>
              <a:t>Direct):</a:t>
            </a:r>
            <a:endParaRPr sz="955" dirty="0">
              <a:latin typeface="Calibri"/>
              <a:cs typeface="Calibri"/>
            </a:endParaRPr>
          </a:p>
          <a:p>
            <a:pPr marL="167981" marR="129450">
              <a:lnSpc>
                <a:spcPct val="110000"/>
              </a:lnSpc>
            </a:pPr>
            <a:r>
              <a:rPr sz="955" dirty="0">
                <a:latin typeface="Calibri"/>
                <a:cs typeface="Calibri"/>
              </a:rPr>
              <a:t>(*Online</a:t>
            </a:r>
            <a:r>
              <a:rPr sz="955" spc="-2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SSL</a:t>
            </a:r>
            <a:r>
              <a:rPr sz="955" spc="-2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payment:</a:t>
            </a:r>
            <a:r>
              <a:rPr sz="955" spc="-2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Credit</a:t>
            </a:r>
            <a:r>
              <a:rPr sz="955" spc="-1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Card/VISA,Master,Amex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Card/</a:t>
            </a:r>
            <a:r>
              <a:rPr sz="955" spc="-20" dirty="0">
                <a:latin typeface="Calibri"/>
                <a:cs typeface="Calibri"/>
              </a:rPr>
              <a:t> </a:t>
            </a:r>
            <a:r>
              <a:rPr sz="955" spc="-7" dirty="0">
                <a:latin typeface="Calibri"/>
                <a:cs typeface="Calibri"/>
              </a:rPr>
              <a:t>Bkash, </a:t>
            </a:r>
            <a:r>
              <a:rPr sz="955" dirty="0">
                <a:latin typeface="Calibri"/>
                <a:cs typeface="Calibri"/>
              </a:rPr>
              <a:t>Rocket,</a:t>
            </a:r>
            <a:r>
              <a:rPr sz="955" spc="-2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Nogod,</a:t>
            </a:r>
            <a:r>
              <a:rPr sz="955" spc="-2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Mcash</a:t>
            </a:r>
            <a:r>
              <a:rPr sz="955" spc="-20" dirty="0">
                <a:latin typeface="Calibri"/>
                <a:cs typeface="Calibri"/>
              </a:rPr>
              <a:t> </a:t>
            </a:r>
            <a:r>
              <a:rPr sz="955" spc="-7" dirty="0">
                <a:latin typeface="Calibri"/>
                <a:cs typeface="Calibri"/>
              </a:rPr>
              <a:t>/DBBL/IBBL)</a:t>
            </a:r>
            <a:endParaRPr sz="955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57511" y="5276470"/>
            <a:ext cx="4077999" cy="257570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109537" rIns="0" bIns="0" rtlCol="0">
            <a:spAutoFit/>
          </a:bodyPr>
          <a:lstStyle/>
          <a:p>
            <a:pPr marL="377093">
              <a:spcBef>
                <a:spcPts val="862"/>
              </a:spcBef>
              <a:tabLst>
                <a:tab pos="593997" algn="l"/>
              </a:tabLst>
            </a:pPr>
            <a:r>
              <a:rPr sz="955" spc="-34" dirty="0">
                <a:latin typeface="Wingdings"/>
                <a:cs typeface="Wingdings"/>
              </a:rPr>
              <a:t></a:t>
            </a:r>
            <a:r>
              <a:rPr sz="955" dirty="0">
                <a:latin typeface="Times New Roman"/>
                <a:cs typeface="Times New Roman"/>
              </a:rPr>
              <a:t>	</a:t>
            </a:r>
            <a:r>
              <a:rPr sz="955" dirty="0">
                <a:latin typeface="Calibri"/>
                <a:cs typeface="Calibri"/>
              </a:rPr>
              <a:t>For</a:t>
            </a:r>
            <a:r>
              <a:rPr sz="955" spc="-1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Cash</a:t>
            </a:r>
            <a:r>
              <a:rPr sz="955" spc="-1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Payment</a:t>
            </a:r>
            <a:r>
              <a:rPr sz="955" spc="-1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Please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go</a:t>
            </a:r>
            <a:r>
              <a:rPr sz="955" spc="-1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to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accounts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Office</a:t>
            </a:r>
            <a:r>
              <a:rPr sz="955" spc="-17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with</a:t>
            </a:r>
            <a:r>
              <a:rPr sz="955" b="1" spc="-10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03</a:t>
            </a:r>
            <a:r>
              <a:rPr sz="955" b="1" spc="-17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working</a:t>
            </a:r>
            <a:r>
              <a:rPr sz="955" b="1" spc="-14" dirty="0">
                <a:latin typeface="Calibri"/>
                <a:cs typeface="Calibri"/>
              </a:rPr>
              <a:t> days</a:t>
            </a:r>
            <a:endParaRPr sz="955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25068" y="5699587"/>
            <a:ext cx="3610408" cy="141064"/>
          </a:xfrm>
          <a:prstGeom prst="rect">
            <a:avLst/>
          </a:prstGeom>
          <a:solidFill>
            <a:srgbClr val="FFE499"/>
          </a:solidFill>
        </p:spPr>
        <p:txBody>
          <a:bodyPr vert="horz" wrap="square" lIns="0" tIns="0" rIns="0" bIns="0" rtlCol="0">
            <a:spAutoFit/>
          </a:bodyPr>
          <a:lstStyle/>
          <a:p>
            <a:pPr marL="12122">
              <a:lnSpc>
                <a:spcPts val="1098"/>
              </a:lnSpc>
            </a:pPr>
            <a:r>
              <a:rPr sz="955" dirty="0">
                <a:latin typeface="Wingdings"/>
                <a:cs typeface="Wingdings"/>
              </a:rPr>
              <a:t></a:t>
            </a:r>
            <a:r>
              <a:rPr sz="955" spc="205" dirty="0">
                <a:latin typeface="Times New Roman"/>
                <a:cs typeface="Times New Roman"/>
              </a:rPr>
              <a:t> </a:t>
            </a:r>
            <a:r>
              <a:rPr sz="955" dirty="0">
                <a:latin typeface="Calibri"/>
                <a:cs typeface="Calibri"/>
              </a:rPr>
              <a:t>For</a:t>
            </a:r>
            <a:r>
              <a:rPr sz="955" spc="-1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online</a:t>
            </a:r>
            <a:r>
              <a:rPr sz="955" spc="-17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instant</a:t>
            </a:r>
            <a:r>
              <a:rPr sz="955" b="1" spc="-14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payment</a:t>
            </a:r>
            <a:r>
              <a:rPr sz="955" b="1" spc="-3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(Please</a:t>
            </a:r>
            <a:r>
              <a:rPr sz="955" spc="-1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follow</a:t>
            </a:r>
            <a:r>
              <a:rPr sz="955" spc="-2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the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spc="-7" dirty="0">
                <a:latin typeface="Calibri"/>
                <a:cs typeface="Calibri"/>
              </a:rPr>
              <a:t>process):</a:t>
            </a:r>
            <a:endParaRPr sz="955" dirty="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758046" y="1223605"/>
            <a:ext cx="4779818" cy="3434933"/>
            <a:chOff x="1822826" y="1185021"/>
            <a:chExt cx="4954905" cy="312610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2826" y="1185021"/>
              <a:ext cx="4954279" cy="31255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199" y="1301495"/>
              <a:ext cx="4439412" cy="2656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769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34940" y="648004"/>
            <a:ext cx="4906833" cy="3040769"/>
            <a:chOff x="1822683" y="950406"/>
            <a:chExt cx="5374005" cy="2916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2683" y="950406"/>
              <a:ext cx="5373664" cy="29165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199" y="1066800"/>
              <a:ext cx="4858511" cy="245364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3695808" y="3448845"/>
            <a:ext cx="4984785" cy="3181008"/>
            <a:chOff x="1822713" y="4173722"/>
            <a:chExt cx="5488305" cy="33540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2713" y="4173722"/>
              <a:ext cx="5487903" cy="33538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1199" y="4290060"/>
              <a:ext cx="4972811" cy="2880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8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4137" y="363682"/>
            <a:ext cx="4996225" cy="2961409"/>
            <a:chOff x="1203857" y="950369"/>
            <a:chExt cx="5361940" cy="3093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3857" y="950369"/>
              <a:ext cx="5361636" cy="309340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455" y="1066800"/>
              <a:ext cx="4846320" cy="2619755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229790" y="3081310"/>
            <a:ext cx="3844636" cy="3633815"/>
            <a:chOff x="1479667" y="4209004"/>
            <a:chExt cx="4810125" cy="40290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667" y="4209004"/>
              <a:ext cx="4810016" cy="40284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8300" y="4325111"/>
              <a:ext cx="4294632" cy="355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31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7591" y="407843"/>
            <a:ext cx="3610408" cy="319520"/>
          </a:xfrm>
          <a:custGeom>
            <a:avLst/>
            <a:gdLst/>
            <a:ahLst/>
            <a:cxnLst/>
            <a:rect l="l" t="t" r="r" b="b"/>
            <a:pathLst>
              <a:path w="5295265" h="468630">
                <a:moveTo>
                  <a:pt x="5295265" y="0"/>
                </a:moveTo>
                <a:lnTo>
                  <a:pt x="0" y="0"/>
                </a:lnTo>
                <a:lnTo>
                  <a:pt x="0" y="235000"/>
                </a:lnTo>
                <a:lnTo>
                  <a:pt x="0" y="468172"/>
                </a:lnTo>
                <a:lnTo>
                  <a:pt x="5295265" y="468172"/>
                </a:lnTo>
                <a:lnTo>
                  <a:pt x="5295265" y="235000"/>
                </a:lnTo>
                <a:lnTo>
                  <a:pt x="5295265" y="0"/>
                </a:lnTo>
                <a:close/>
              </a:path>
            </a:pathLst>
          </a:custGeom>
          <a:solidFill>
            <a:srgbClr val="FFE499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 txBox="1"/>
          <p:nvPr/>
        </p:nvSpPr>
        <p:spPr>
          <a:xfrm>
            <a:off x="4471901" y="372949"/>
            <a:ext cx="2940627" cy="329922"/>
          </a:xfrm>
          <a:prstGeom prst="rect">
            <a:avLst/>
          </a:prstGeom>
        </p:spPr>
        <p:txBody>
          <a:bodyPr vert="horz" wrap="square" lIns="0" tIns="22947" rIns="0" bIns="0" rtlCol="0">
            <a:spAutoFit/>
          </a:bodyPr>
          <a:lstStyle/>
          <a:p>
            <a:pPr marL="8659">
              <a:spcBef>
                <a:spcPts val="181"/>
              </a:spcBef>
            </a:pPr>
            <a:r>
              <a:rPr sz="750" dirty="0">
                <a:latin typeface="Wingdings"/>
                <a:cs typeface="Wingdings"/>
              </a:rPr>
              <a:t></a:t>
            </a:r>
            <a:r>
              <a:rPr sz="750" spc="106" dirty="0">
                <a:latin typeface="Times New Roman"/>
                <a:cs typeface="Times New Roman"/>
              </a:rPr>
              <a:t>  </a:t>
            </a:r>
            <a:r>
              <a:rPr sz="955" dirty="0">
                <a:latin typeface="Calibri"/>
                <a:cs typeface="Calibri"/>
              </a:rPr>
              <a:t>Check</a:t>
            </a:r>
            <a:r>
              <a:rPr sz="955" spc="-1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the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seat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Booking</a:t>
            </a:r>
            <a:r>
              <a:rPr sz="955" spc="-1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status</a:t>
            </a:r>
            <a:r>
              <a:rPr sz="955" spc="-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from</a:t>
            </a:r>
            <a:r>
              <a:rPr sz="955" spc="-7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Booking</a:t>
            </a:r>
            <a:r>
              <a:rPr sz="955" b="1" spc="-14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List</a:t>
            </a:r>
            <a:r>
              <a:rPr sz="955" b="1" spc="-10" dirty="0">
                <a:latin typeface="Calibri"/>
                <a:cs typeface="Calibri"/>
              </a:rPr>
              <a:t> </a:t>
            </a:r>
            <a:r>
              <a:rPr sz="955" b="1" spc="-7" dirty="0">
                <a:latin typeface="Calibri"/>
                <a:cs typeface="Calibri"/>
              </a:rPr>
              <a:t>option:</a:t>
            </a:r>
            <a:endParaRPr sz="955" dirty="0">
              <a:latin typeface="Calibri"/>
              <a:cs typeface="Calibri"/>
            </a:endParaRPr>
          </a:p>
          <a:p>
            <a:pPr marL="164518">
              <a:spcBef>
                <a:spcPts val="116"/>
              </a:spcBef>
            </a:pPr>
            <a:r>
              <a:rPr sz="955" spc="-7" dirty="0">
                <a:latin typeface="Calibri"/>
                <a:cs typeface="Calibri"/>
              </a:rPr>
              <a:t>(Approved/Confirmed/</a:t>
            </a:r>
            <a:r>
              <a:rPr sz="955" spc="61" dirty="0">
                <a:latin typeface="Calibri"/>
                <a:cs typeface="Calibri"/>
              </a:rPr>
              <a:t> </a:t>
            </a:r>
            <a:r>
              <a:rPr sz="955" spc="-7" dirty="0">
                <a:latin typeface="Calibri"/>
                <a:cs typeface="Calibri"/>
              </a:rPr>
              <a:t>Yes/Not):</a:t>
            </a:r>
            <a:endParaRPr sz="955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46318" y="807616"/>
            <a:ext cx="5299364" cy="2881157"/>
            <a:chOff x="1822644" y="1786849"/>
            <a:chExt cx="4601210" cy="26473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2644" y="1786849"/>
              <a:ext cx="4601075" cy="26472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200" y="1903475"/>
              <a:ext cx="4085844" cy="218998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445047" y="3298628"/>
            <a:ext cx="5489982" cy="3504519"/>
            <a:chOff x="1822623" y="4689839"/>
            <a:chExt cx="4781550" cy="213296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2623" y="4689839"/>
              <a:ext cx="4780948" cy="21326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1200" y="4806696"/>
              <a:ext cx="4265676" cy="1667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53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342409" y="1298863"/>
            <a:ext cx="5594765" cy="3612239"/>
            <a:chOff x="1822635" y="950450"/>
            <a:chExt cx="4782820" cy="3064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2635" y="950450"/>
              <a:ext cx="4782449" cy="30642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200" y="1066800"/>
              <a:ext cx="4267200" cy="259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264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00092" y="542145"/>
            <a:ext cx="4077999" cy="153888"/>
          </a:xfrm>
          <a:prstGeom prst="rect">
            <a:avLst/>
          </a:prstGeom>
          <a:solidFill>
            <a:srgbClr val="FFE499"/>
          </a:solidFill>
        </p:spPr>
        <p:txBody>
          <a:bodyPr vert="horz" wrap="square" lIns="0" tIns="0" rIns="0" bIns="0" rtlCol="0">
            <a:spAutoFit/>
          </a:bodyPr>
          <a:lstStyle/>
          <a:p>
            <a:pPr marL="74466">
              <a:lnSpc>
                <a:spcPts val="1248"/>
              </a:lnSpc>
            </a:pPr>
            <a:r>
              <a:rPr sz="1091" b="1" dirty="0">
                <a:latin typeface="Calibri"/>
                <a:cs typeface="Calibri"/>
              </a:rPr>
              <a:t>How</a:t>
            </a:r>
            <a:r>
              <a:rPr sz="1091" b="1" spc="-27" dirty="0">
                <a:latin typeface="Calibri"/>
                <a:cs typeface="Calibri"/>
              </a:rPr>
              <a:t> </a:t>
            </a:r>
            <a:r>
              <a:rPr sz="1091" b="1" dirty="0">
                <a:latin typeface="Calibri"/>
                <a:cs typeface="Calibri"/>
              </a:rPr>
              <a:t>to</a:t>
            </a:r>
            <a:r>
              <a:rPr sz="1091" b="1" spc="-20" dirty="0">
                <a:latin typeface="Calibri"/>
                <a:cs typeface="Calibri"/>
              </a:rPr>
              <a:t> </a:t>
            </a:r>
            <a:r>
              <a:rPr sz="1091" b="1" dirty="0">
                <a:latin typeface="Calibri"/>
                <a:cs typeface="Calibri"/>
              </a:rPr>
              <a:t>book</a:t>
            </a:r>
            <a:r>
              <a:rPr sz="1091" b="1" spc="-20" dirty="0">
                <a:latin typeface="Calibri"/>
                <a:cs typeface="Calibri"/>
              </a:rPr>
              <a:t> </a:t>
            </a:r>
            <a:r>
              <a:rPr sz="1091" b="1" dirty="0">
                <a:latin typeface="Calibri"/>
                <a:cs typeface="Calibri"/>
              </a:rPr>
              <a:t>a</a:t>
            </a:r>
            <a:r>
              <a:rPr sz="1091" b="1" spc="-24" dirty="0">
                <a:latin typeface="Calibri"/>
                <a:cs typeface="Calibri"/>
              </a:rPr>
              <a:t> </a:t>
            </a:r>
            <a:r>
              <a:rPr sz="1091" b="1" dirty="0">
                <a:latin typeface="Calibri"/>
                <a:cs typeface="Calibri"/>
              </a:rPr>
              <a:t>seat</a:t>
            </a:r>
            <a:r>
              <a:rPr sz="1091" b="1" spc="-20" dirty="0">
                <a:latin typeface="Calibri"/>
                <a:cs typeface="Calibri"/>
              </a:rPr>
              <a:t> </a:t>
            </a:r>
            <a:r>
              <a:rPr sz="1091" b="1" dirty="0">
                <a:latin typeface="Calibri"/>
                <a:cs typeface="Calibri"/>
              </a:rPr>
              <a:t>using</a:t>
            </a:r>
            <a:r>
              <a:rPr sz="1091" b="1" spc="-17" dirty="0">
                <a:latin typeface="Calibri"/>
                <a:cs typeface="Calibri"/>
              </a:rPr>
              <a:t> </a:t>
            </a:r>
            <a:r>
              <a:rPr sz="1091" b="1" dirty="0">
                <a:latin typeface="Calibri"/>
                <a:cs typeface="Calibri"/>
              </a:rPr>
              <a:t>Hall</a:t>
            </a:r>
            <a:r>
              <a:rPr sz="1091" b="1" spc="-24" dirty="0">
                <a:latin typeface="Calibri"/>
                <a:cs typeface="Calibri"/>
              </a:rPr>
              <a:t> </a:t>
            </a:r>
            <a:r>
              <a:rPr sz="1091" b="1" dirty="0">
                <a:latin typeface="Calibri"/>
                <a:cs typeface="Calibri"/>
              </a:rPr>
              <a:t>Mgt.</a:t>
            </a:r>
            <a:r>
              <a:rPr sz="1091" b="1" spc="-14" dirty="0">
                <a:latin typeface="Calibri"/>
                <a:cs typeface="Calibri"/>
              </a:rPr>
              <a:t> </a:t>
            </a:r>
            <a:r>
              <a:rPr sz="1091" b="1" dirty="0">
                <a:latin typeface="Calibri"/>
                <a:cs typeface="Calibri"/>
              </a:rPr>
              <a:t>Online</a:t>
            </a:r>
            <a:r>
              <a:rPr sz="1091" b="1" spc="-27" dirty="0">
                <a:latin typeface="Calibri"/>
                <a:cs typeface="Calibri"/>
              </a:rPr>
              <a:t> </a:t>
            </a:r>
            <a:r>
              <a:rPr sz="1091" b="1" spc="-7" dirty="0">
                <a:latin typeface="Calibri"/>
                <a:cs typeface="Calibri"/>
              </a:rPr>
              <a:t>Portal?</a:t>
            </a:r>
            <a:endParaRPr sz="1091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67649" y="794645"/>
            <a:ext cx="3610408" cy="300852"/>
          </a:xfrm>
          <a:prstGeom prst="rect">
            <a:avLst/>
          </a:prstGeom>
          <a:solidFill>
            <a:srgbClr val="FFE499"/>
          </a:solidFill>
        </p:spPr>
        <p:txBody>
          <a:bodyPr vert="horz" wrap="square" lIns="0" tIns="0" rIns="0" bIns="0" rtlCol="0">
            <a:spAutoFit/>
          </a:bodyPr>
          <a:lstStyle/>
          <a:p>
            <a:pPr marL="12122">
              <a:lnSpc>
                <a:spcPts val="1098"/>
              </a:lnSpc>
            </a:pPr>
            <a:r>
              <a:rPr sz="955" dirty="0">
                <a:latin typeface="Wingdings"/>
                <a:cs typeface="Wingdings"/>
              </a:rPr>
              <a:t></a:t>
            </a:r>
            <a:r>
              <a:rPr sz="955" spc="208" dirty="0">
                <a:latin typeface="Times New Roman"/>
                <a:cs typeface="Times New Roman"/>
              </a:rPr>
              <a:t> </a:t>
            </a:r>
            <a:r>
              <a:rPr sz="955" dirty="0">
                <a:latin typeface="Calibri"/>
                <a:cs typeface="Calibri"/>
              </a:rPr>
              <a:t>After</a:t>
            </a:r>
            <a:r>
              <a:rPr sz="955" spc="-7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login</a:t>
            </a:r>
            <a:r>
              <a:rPr sz="955" b="1" spc="-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(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Click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Hall</a:t>
            </a:r>
            <a:r>
              <a:rPr sz="955" spc="-3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Mgt.</a:t>
            </a:r>
            <a:r>
              <a:rPr sz="955" spc="-7" dirty="0">
                <a:latin typeface="Calibri"/>
                <a:cs typeface="Calibri"/>
              </a:rPr>
              <a:t> Options)</a:t>
            </a:r>
            <a:endParaRPr sz="955" dirty="0">
              <a:latin typeface="Calibri"/>
              <a:cs typeface="Calibri"/>
            </a:endParaRPr>
          </a:p>
          <a:p>
            <a:pPr marL="12122">
              <a:spcBef>
                <a:spcPts val="106"/>
              </a:spcBef>
            </a:pPr>
            <a:r>
              <a:rPr sz="955" dirty="0">
                <a:latin typeface="Wingdings"/>
                <a:cs typeface="Wingdings"/>
              </a:rPr>
              <a:t></a:t>
            </a:r>
            <a:r>
              <a:rPr sz="955" spc="222" dirty="0">
                <a:latin typeface="Times New Roman"/>
                <a:cs typeface="Times New Roman"/>
              </a:rPr>
              <a:t> </a:t>
            </a:r>
            <a:r>
              <a:rPr sz="955" dirty="0">
                <a:latin typeface="Calibri"/>
                <a:cs typeface="Calibri"/>
              </a:rPr>
              <a:t>Click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Seat</a:t>
            </a:r>
            <a:r>
              <a:rPr sz="955" b="1" spc="-3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Renew</a:t>
            </a:r>
            <a:r>
              <a:rPr sz="955" b="1" spc="-3" dirty="0">
                <a:latin typeface="Calibri"/>
                <a:cs typeface="Calibri"/>
              </a:rPr>
              <a:t> </a:t>
            </a:r>
            <a:r>
              <a:rPr sz="955" b="1" spc="-7" dirty="0">
                <a:latin typeface="Calibri"/>
                <a:cs typeface="Calibri"/>
              </a:rPr>
              <a:t>Option</a:t>
            </a:r>
            <a:endParaRPr sz="955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67649" y="1183265"/>
            <a:ext cx="3610408" cy="487313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0" rIns="0" bIns="0" rtlCol="0">
            <a:spAutoFit/>
          </a:bodyPr>
          <a:lstStyle/>
          <a:p>
            <a:pPr marL="12122">
              <a:lnSpc>
                <a:spcPts val="1098"/>
              </a:lnSpc>
            </a:pP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N:</a:t>
            </a:r>
            <a:r>
              <a:rPr sz="955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B:</a:t>
            </a:r>
            <a:r>
              <a:rPr sz="955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955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955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semester</a:t>
            </a:r>
            <a:r>
              <a:rPr sz="955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student</a:t>
            </a:r>
            <a:r>
              <a:rPr sz="955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955" spc="-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955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renew</a:t>
            </a:r>
            <a:r>
              <a:rPr sz="955" spc="-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955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continue</a:t>
            </a:r>
            <a:r>
              <a:rPr sz="955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his/her</a:t>
            </a:r>
            <a:r>
              <a:rPr sz="955" spc="-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spc="-7" dirty="0">
                <a:solidFill>
                  <a:srgbClr val="FFFFFF"/>
                </a:solidFill>
                <a:latin typeface="Calibri"/>
                <a:cs typeface="Calibri"/>
              </a:rPr>
              <a:t>seat.</a:t>
            </a:r>
            <a:endParaRPr sz="955">
              <a:latin typeface="Calibri"/>
              <a:cs typeface="Calibri"/>
            </a:endParaRPr>
          </a:p>
          <a:p>
            <a:pPr marL="12122" marR="240283">
              <a:lnSpc>
                <a:spcPts val="1261"/>
              </a:lnSpc>
              <a:spcBef>
                <a:spcPts val="51"/>
              </a:spcBef>
            </a:pP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(Apply</a:t>
            </a:r>
            <a:r>
              <a:rPr sz="955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955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955" spc="-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955" spc="-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last</a:t>
            </a:r>
            <a:r>
              <a:rPr sz="955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date</a:t>
            </a:r>
            <a:r>
              <a:rPr sz="955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955" spc="-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seat</a:t>
            </a:r>
            <a:r>
              <a:rPr sz="955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cancel</a:t>
            </a:r>
            <a:r>
              <a:rPr sz="955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955" spc="-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955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55" spc="-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dirty="0">
                <a:solidFill>
                  <a:srgbClr val="FFFFFF"/>
                </a:solidFill>
                <a:latin typeface="Calibri"/>
                <a:cs typeface="Calibri"/>
              </a:rPr>
              <a:t>seat</a:t>
            </a:r>
            <a:r>
              <a:rPr sz="955" spc="-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5" spc="-7" dirty="0">
                <a:solidFill>
                  <a:srgbClr val="FFFFFF"/>
                </a:solidFill>
                <a:latin typeface="Calibri"/>
                <a:cs typeface="Calibri"/>
              </a:rPr>
              <a:t>renew period)</a:t>
            </a:r>
            <a:endParaRPr sz="955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28479" y="5954380"/>
            <a:ext cx="3610408" cy="141064"/>
          </a:xfrm>
          <a:prstGeom prst="rect">
            <a:avLst/>
          </a:prstGeom>
          <a:solidFill>
            <a:srgbClr val="FFE499"/>
          </a:solidFill>
        </p:spPr>
        <p:txBody>
          <a:bodyPr vert="horz" wrap="square" lIns="0" tIns="0" rIns="0" bIns="0" rtlCol="0">
            <a:spAutoFit/>
          </a:bodyPr>
          <a:lstStyle/>
          <a:p>
            <a:pPr marL="12122">
              <a:lnSpc>
                <a:spcPts val="1098"/>
              </a:lnSpc>
            </a:pPr>
            <a:r>
              <a:rPr sz="955" dirty="0">
                <a:latin typeface="Wingdings"/>
                <a:cs typeface="Wingdings"/>
              </a:rPr>
              <a:t></a:t>
            </a:r>
            <a:r>
              <a:rPr sz="955" spc="208" dirty="0">
                <a:latin typeface="Times New Roman"/>
                <a:cs typeface="Times New Roman"/>
              </a:rPr>
              <a:t> </a:t>
            </a:r>
            <a:r>
              <a:rPr sz="955" dirty="0">
                <a:latin typeface="Calibri"/>
                <a:cs typeface="Calibri"/>
              </a:rPr>
              <a:t>Read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Terms</a:t>
            </a:r>
            <a:r>
              <a:rPr sz="955" spc="-3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&amp;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Condition</a:t>
            </a:r>
            <a:r>
              <a:rPr sz="955" spc="-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&amp;</a:t>
            </a:r>
            <a:r>
              <a:rPr sz="955" spc="-3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click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on</a:t>
            </a:r>
            <a:r>
              <a:rPr sz="955" spc="-1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tick</a:t>
            </a:r>
            <a:r>
              <a:rPr sz="955" spc="-1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and</a:t>
            </a:r>
            <a:r>
              <a:rPr sz="955" spc="-10" dirty="0">
                <a:latin typeface="Calibri"/>
                <a:cs typeface="Calibri"/>
              </a:rPr>
              <a:t> </a:t>
            </a:r>
            <a:r>
              <a:rPr sz="955" b="1" spc="-7" dirty="0">
                <a:latin typeface="Calibri"/>
                <a:cs typeface="Calibri"/>
              </a:rPr>
              <a:t>submit</a:t>
            </a:r>
            <a:r>
              <a:rPr sz="955" spc="-7" dirty="0">
                <a:latin typeface="Calibri"/>
                <a:cs typeface="Calibri"/>
              </a:rPr>
              <a:t>:</a:t>
            </a:r>
            <a:endParaRPr sz="955" dirty="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966339" y="1742089"/>
            <a:ext cx="4727864" cy="2393493"/>
            <a:chOff x="1908002" y="2980572"/>
            <a:chExt cx="4859020" cy="289687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8002" y="2980572"/>
              <a:ext cx="4858602" cy="28963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6544" y="3096768"/>
              <a:ext cx="4343400" cy="2427731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014532" y="3990533"/>
            <a:ext cx="4631071" cy="1796971"/>
            <a:chOff x="1822584" y="5948856"/>
            <a:chExt cx="5031105" cy="171577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2584" y="5948856"/>
              <a:ext cx="5030963" cy="17153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1200" y="6065520"/>
              <a:ext cx="4515612" cy="122681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928682" y="512878"/>
            <a:ext cx="268432" cy="176645"/>
            <a:chOff x="498348" y="1156716"/>
            <a:chExt cx="393700" cy="259079"/>
          </a:xfrm>
        </p:grpSpPr>
        <p:sp>
          <p:nvSpPr>
            <p:cNvPr id="13" name="object 13"/>
            <p:cNvSpPr/>
            <p:nvPr/>
          </p:nvSpPr>
          <p:spPr>
            <a:xfrm>
              <a:off x="504444" y="1162812"/>
              <a:ext cx="381000" cy="247015"/>
            </a:xfrm>
            <a:custGeom>
              <a:avLst/>
              <a:gdLst/>
              <a:ahLst/>
              <a:cxnLst/>
              <a:rect l="l" t="t" r="r" b="b"/>
              <a:pathLst>
                <a:path w="381000" h="247015">
                  <a:moveTo>
                    <a:pt x="257556" y="0"/>
                  </a:moveTo>
                  <a:lnTo>
                    <a:pt x="257556" y="61722"/>
                  </a:lnTo>
                  <a:lnTo>
                    <a:pt x="0" y="61722"/>
                  </a:lnTo>
                  <a:lnTo>
                    <a:pt x="0" y="185166"/>
                  </a:lnTo>
                  <a:lnTo>
                    <a:pt x="257556" y="185166"/>
                  </a:lnTo>
                  <a:lnTo>
                    <a:pt x="257556" y="246888"/>
                  </a:lnTo>
                  <a:lnTo>
                    <a:pt x="381000" y="123444"/>
                  </a:lnTo>
                  <a:lnTo>
                    <a:pt x="25755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14" name="object 14"/>
            <p:cNvSpPr/>
            <p:nvPr/>
          </p:nvSpPr>
          <p:spPr>
            <a:xfrm>
              <a:off x="504444" y="1162812"/>
              <a:ext cx="381000" cy="247015"/>
            </a:xfrm>
            <a:custGeom>
              <a:avLst/>
              <a:gdLst/>
              <a:ahLst/>
              <a:cxnLst/>
              <a:rect l="l" t="t" r="r" b="b"/>
              <a:pathLst>
                <a:path w="381000" h="247015">
                  <a:moveTo>
                    <a:pt x="0" y="61722"/>
                  </a:moveTo>
                  <a:lnTo>
                    <a:pt x="257556" y="61722"/>
                  </a:lnTo>
                  <a:lnTo>
                    <a:pt x="257556" y="0"/>
                  </a:lnTo>
                  <a:lnTo>
                    <a:pt x="381000" y="123444"/>
                  </a:lnTo>
                  <a:lnTo>
                    <a:pt x="257556" y="246888"/>
                  </a:lnTo>
                  <a:lnTo>
                    <a:pt x="257556" y="185166"/>
                  </a:lnTo>
                  <a:lnTo>
                    <a:pt x="0" y="185166"/>
                  </a:lnTo>
                  <a:lnTo>
                    <a:pt x="0" y="6172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</p:spTree>
    <p:extLst>
      <p:ext uri="{BB962C8B-B14F-4D97-AF65-F5344CB8AC3E}">
        <p14:creationId xmlns:p14="http://schemas.microsoft.com/office/powerpoint/2010/main" val="40819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57511" y="2525336"/>
            <a:ext cx="3610408" cy="141064"/>
          </a:xfrm>
          <a:prstGeom prst="rect">
            <a:avLst/>
          </a:prstGeom>
          <a:solidFill>
            <a:srgbClr val="FFE499"/>
          </a:solidFill>
        </p:spPr>
        <p:txBody>
          <a:bodyPr vert="horz" wrap="square" lIns="0" tIns="0" rIns="0" bIns="0" rtlCol="0">
            <a:spAutoFit/>
          </a:bodyPr>
          <a:lstStyle/>
          <a:p>
            <a:pPr marL="12122">
              <a:lnSpc>
                <a:spcPts val="1098"/>
              </a:lnSpc>
            </a:pPr>
            <a:r>
              <a:rPr sz="955" dirty="0">
                <a:latin typeface="Wingdings"/>
                <a:cs typeface="Wingdings"/>
              </a:rPr>
              <a:t></a:t>
            </a:r>
            <a:r>
              <a:rPr sz="955" spc="208" dirty="0">
                <a:latin typeface="Times New Roman"/>
                <a:cs typeface="Times New Roman"/>
              </a:rPr>
              <a:t> </a:t>
            </a:r>
            <a:r>
              <a:rPr sz="955" dirty="0">
                <a:latin typeface="Calibri"/>
                <a:cs typeface="Calibri"/>
              </a:rPr>
              <a:t>Fill</a:t>
            </a:r>
            <a:r>
              <a:rPr sz="955" spc="-3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up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this</a:t>
            </a:r>
            <a:r>
              <a:rPr sz="955" spc="-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page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carefully</a:t>
            </a:r>
            <a:r>
              <a:rPr sz="955" spc="-3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(</a:t>
            </a:r>
            <a:r>
              <a:rPr sz="955" b="1" dirty="0">
                <a:latin typeface="Calibri"/>
                <a:cs typeface="Calibri"/>
              </a:rPr>
              <a:t>3</a:t>
            </a:r>
            <a:r>
              <a:rPr sz="955" b="1" spc="-10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options</a:t>
            </a:r>
            <a:r>
              <a:rPr sz="955" b="1" spc="-3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are</a:t>
            </a:r>
            <a:r>
              <a:rPr sz="955" b="1" spc="-7" dirty="0">
                <a:latin typeface="Calibri"/>
                <a:cs typeface="Calibri"/>
              </a:rPr>
              <a:t> mandatory</a:t>
            </a:r>
            <a:r>
              <a:rPr sz="955" spc="-7" dirty="0">
                <a:latin typeface="Calibri"/>
                <a:cs typeface="Calibri"/>
              </a:rPr>
              <a:t>):</a:t>
            </a:r>
            <a:endParaRPr sz="955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01529" y="4878596"/>
            <a:ext cx="3610408" cy="487313"/>
          </a:xfrm>
          <a:prstGeom prst="rect">
            <a:avLst/>
          </a:prstGeom>
          <a:solidFill>
            <a:srgbClr val="FFE499"/>
          </a:solidFill>
        </p:spPr>
        <p:txBody>
          <a:bodyPr vert="horz" wrap="square" lIns="0" tIns="0" rIns="0" bIns="0" rtlCol="0">
            <a:spAutoFit/>
          </a:bodyPr>
          <a:lstStyle/>
          <a:p>
            <a:pPr marL="12122">
              <a:lnSpc>
                <a:spcPts val="1098"/>
              </a:lnSpc>
            </a:pPr>
            <a:r>
              <a:rPr sz="955" dirty="0">
                <a:latin typeface="Wingdings"/>
                <a:cs typeface="Wingdings"/>
              </a:rPr>
              <a:t></a:t>
            </a:r>
            <a:r>
              <a:rPr sz="955" spc="198" dirty="0">
                <a:latin typeface="Times New Roman"/>
                <a:cs typeface="Times New Roman"/>
              </a:rPr>
              <a:t> </a:t>
            </a:r>
            <a:r>
              <a:rPr sz="955" dirty="0">
                <a:latin typeface="Calibri"/>
                <a:cs typeface="Calibri"/>
              </a:rPr>
              <a:t>Complete</a:t>
            </a:r>
            <a:r>
              <a:rPr sz="955" spc="-1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your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payment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with</a:t>
            </a:r>
            <a:r>
              <a:rPr sz="955" b="1" spc="-10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03</a:t>
            </a:r>
            <a:r>
              <a:rPr sz="955" b="1" spc="-17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working</a:t>
            </a:r>
            <a:r>
              <a:rPr sz="955" b="1" spc="-14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days</a:t>
            </a:r>
            <a:r>
              <a:rPr sz="955" b="1" spc="-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(online*</a:t>
            </a:r>
            <a:r>
              <a:rPr sz="955" spc="-1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or</a:t>
            </a:r>
            <a:r>
              <a:rPr sz="955" spc="-10" dirty="0">
                <a:latin typeface="Calibri"/>
                <a:cs typeface="Calibri"/>
              </a:rPr>
              <a:t> </a:t>
            </a:r>
            <a:r>
              <a:rPr sz="955" spc="-7" dirty="0">
                <a:latin typeface="Calibri"/>
                <a:cs typeface="Calibri"/>
              </a:rPr>
              <a:t>Direct):</a:t>
            </a:r>
            <a:endParaRPr sz="955" dirty="0">
              <a:latin typeface="Calibri"/>
              <a:cs typeface="Calibri"/>
            </a:endParaRPr>
          </a:p>
          <a:p>
            <a:pPr marL="167981" marR="129450">
              <a:lnSpc>
                <a:spcPts val="1261"/>
              </a:lnSpc>
              <a:spcBef>
                <a:spcPts val="51"/>
              </a:spcBef>
            </a:pPr>
            <a:r>
              <a:rPr sz="955" dirty="0">
                <a:latin typeface="Calibri"/>
                <a:cs typeface="Calibri"/>
              </a:rPr>
              <a:t>(*Online</a:t>
            </a:r>
            <a:r>
              <a:rPr sz="955" spc="-2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SSL</a:t>
            </a:r>
            <a:r>
              <a:rPr sz="955" spc="-2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payment:</a:t>
            </a:r>
            <a:r>
              <a:rPr sz="955" spc="-2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Credit</a:t>
            </a:r>
            <a:r>
              <a:rPr sz="955" spc="-1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Card/VISA,Master,Amex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Card/</a:t>
            </a:r>
            <a:r>
              <a:rPr sz="955" spc="-20" dirty="0">
                <a:latin typeface="Calibri"/>
                <a:cs typeface="Calibri"/>
              </a:rPr>
              <a:t> </a:t>
            </a:r>
            <a:r>
              <a:rPr sz="955" spc="-7" dirty="0">
                <a:latin typeface="Calibri"/>
                <a:cs typeface="Calibri"/>
              </a:rPr>
              <a:t>Bkash, </a:t>
            </a:r>
            <a:r>
              <a:rPr sz="955" dirty="0">
                <a:latin typeface="Calibri"/>
                <a:cs typeface="Calibri"/>
              </a:rPr>
              <a:t>Rocket,</a:t>
            </a:r>
            <a:r>
              <a:rPr sz="955" spc="-2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Nogod,</a:t>
            </a:r>
            <a:r>
              <a:rPr sz="955" spc="-2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Mcash</a:t>
            </a:r>
            <a:r>
              <a:rPr sz="955" spc="-20" dirty="0">
                <a:latin typeface="Calibri"/>
                <a:cs typeface="Calibri"/>
              </a:rPr>
              <a:t> </a:t>
            </a:r>
            <a:r>
              <a:rPr sz="955" spc="-7" dirty="0">
                <a:latin typeface="Calibri"/>
                <a:cs typeface="Calibri"/>
              </a:rPr>
              <a:t>/DBBL/IBBL)</a:t>
            </a:r>
            <a:endParaRPr sz="955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57511" y="5443365"/>
            <a:ext cx="4077999" cy="257570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109537" rIns="0" bIns="0" rtlCol="0">
            <a:spAutoFit/>
          </a:bodyPr>
          <a:lstStyle/>
          <a:p>
            <a:pPr marL="377093">
              <a:spcBef>
                <a:spcPts val="862"/>
              </a:spcBef>
              <a:tabLst>
                <a:tab pos="593997" algn="l"/>
              </a:tabLst>
            </a:pPr>
            <a:r>
              <a:rPr sz="955" spc="-34" dirty="0">
                <a:latin typeface="Wingdings"/>
                <a:cs typeface="Wingdings"/>
              </a:rPr>
              <a:t></a:t>
            </a:r>
            <a:r>
              <a:rPr sz="955" dirty="0">
                <a:latin typeface="Times New Roman"/>
                <a:cs typeface="Times New Roman"/>
              </a:rPr>
              <a:t>	</a:t>
            </a:r>
            <a:r>
              <a:rPr sz="955" dirty="0">
                <a:latin typeface="Calibri"/>
                <a:cs typeface="Calibri"/>
              </a:rPr>
              <a:t>For</a:t>
            </a:r>
            <a:r>
              <a:rPr sz="955" spc="-1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Cash</a:t>
            </a:r>
            <a:r>
              <a:rPr sz="955" spc="-1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Payment</a:t>
            </a:r>
            <a:r>
              <a:rPr sz="955" spc="-1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Please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go</a:t>
            </a:r>
            <a:r>
              <a:rPr sz="955" spc="-1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to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accounts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Office</a:t>
            </a:r>
            <a:r>
              <a:rPr sz="955" spc="-17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with</a:t>
            </a:r>
            <a:r>
              <a:rPr sz="955" b="1" spc="-10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03</a:t>
            </a:r>
            <a:r>
              <a:rPr sz="955" b="1" spc="-17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working</a:t>
            </a:r>
            <a:r>
              <a:rPr sz="955" b="1" spc="-14" dirty="0">
                <a:latin typeface="Calibri"/>
                <a:cs typeface="Calibri"/>
              </a:rPr>
              <a:t> days</a:t>
            </a:r>
            <a:endParaRPr sz="955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01529" y="5794686"/>
            <a:ext cx="3610408" cy="141064"/>
          </a:xfrm>
          <a:prstGeom prst="rect">
            <a:avLst/>
          </a:prstGeom>
          <a:solidFill>
            <a:srgbClr val="FFE499"/>
          </a:solidFill>
        </p:spPr>
        <p:txBody>
          <a:bodyPr vert="horz" wrap="square" lIns="0" tIns="0" rIns="0" bIns="0" rtlCol="0">
            <a:spAutoFit/>
          </a:bodyPr>
          <a:lstStyle/>
          <a:p>
            <a:pPr marL="12122">
              <a:lnSpc>
                <a:spcPts val="1098"/>
              </a:lnSpc>
            </a:pPr>
            <a:r>
              <a:rPr sz="955" dirty="0">
                <a:latin typeface="Wingdings"/>
                <a:cs typeface="Wingdings"/>
              </a:rPr>
              <a:t></a:t>
            </a:r>
            <a:r>
              <a:rPr sz="955" spc="205" dirty="0">
                <a:latin typeface="Times New Roman"/>
                <a:cs typeface="Times New Roman"/>
              </a:rPr>
              <a:t> </a:t>
            </a:r>
            <a:r>
              <a:rPr sz="955" dirty="0">
                <a:latin typeface="Calibri"/>
                <a:cs typeface="Calibri"/>
              </a:rPr>
              <a:t>For</a:t>
            </a:r>
            <a:r>
              <a:rPr sz="955" spc="-1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online</a:t>
            </a:r>
            <a:r>
              <a:rPr sz="955" spc="-17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instant</a:t>
            </a:r>
            <a:r>
              <a:rPr sz="955" b="1" spc="-14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payment</a:t>
            </a:r>
            <a:r>
              <a:rPr sz="955" b="1" spc="-3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(Please</a:t>
            </a:r>
            <a:r>
              <a:rPr sz="955" spc="-1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follow</a:t>
            </a:r>
            <a:r>
              <a:rPr sz="955" spc="-2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the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spc="-7" dirty="0">
                <a:latin typeface="Calibri"/>
                <a:cs typeface="Calibri"/>
              </a:rPr>
              <a:t>process):</a:t>
            </a:r>
            <a:endParaRPr sz="955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7510" y="146902"/>
            <a:ext cx="4077965" cy="226880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2079" y="2795154"/>
            <a:ext cx="3389308" cy="180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9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25008" y="401651"/>
            <a:ext cx="4856198" cy="2805545"/>
            <a:chOff x="1822683" y="950406"/>
            <a:chExt cx="5374005" cy="2916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2683" y="950406"/>
              <a:ext cx="5373664" cy="29165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199" y="1066800"/>
              <a:ext cx="4858511" cy="245364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3760897" y="3532909"/>
            <a:ext cx="4984785" cy="3181008"/>
            <a:chOff x="1822713" y="4173722"/>
            <a:chExt cx="5488305" cy="33540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2713" y="4173722"/>
              <a:ext cx="5487903" cy="33538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1199" y="4290060"/>
              <a:ext cx="4972811" cy="2880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88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0970" y="2436007"/>
            <a:ext cx="9144000" cy="1105681"/>
          </a:xfrm>
        </p:spPr>
        <p:txBody>
          <a:bodyPr>
            <a:normAutofit/>
          </a:bodyPr>
          <a:lstStyle/>
          <a:p>
            <a:r>
              <a:rPr lang="en-US" b="1" dirty="0" smtClean="0"/>
              <a:t>Support Ticket Issue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5050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69773" y="415636"/>
            <a:ext cx="4279323" cy="2649682"/>
            <a:chOff x="1203857" y="950369"/>
            <a:chExt cx="5361940" cy="3093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3857" y="950369"/>
              <a:ext cx="5361636" cy="309340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455" y="1066800"/>
              <a:ext cx="4846320" cy="2619755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329546" y="2961409"/>
            <a:ext cx="3734614" cy="3636818"/>
            <a:chOff x="1479667" y="4209004"/>
            <a:chExt cx="4810125" cy="40290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667" y="4209004"/>
              <a:ext cx="4810016" cy="40284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8300" y="4325111"/>
              <a:ext cx="4294632" cy="355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467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5068" y="623419"/>
            <a:ext cx="3610408" cy="319520"/>
          </a:xfrm>
          <a:custGeom>
            <a:avLst/>
            <a:gdLst/>
            <a:ahLst/>
            <a:cxnLst/>
            <a:rect l="l" t="t" r="r" b="b"/>
            <a:pathLst>
              <a:path w="5295265" h="468630">
                <a:moveTo>
                  <a:pt x="5295265" y="0"/>
                </a:moveTo>
                <a:lnTo>
                  <a:pt x="0" y="0"/>
                </a:lnTo>
                <a:lnTo>
                  <a:pt x="0" y="235000"/>
                </a:lnTo>
                <a:lnTo>
                  <a:pt x="0" y="468172"/>
                </a:lnTo>
                <a:lnTo>
                  <a:pt x="5295265" y="468172"/>
                </a:lnTo>
                <a:lnTo>
                  <a:pt x="5295265" y="235000"/>
                </a:lnTo>
                <a:lnTo>
                  <a:pt x="5295265" y="0"/>
                </a:lnTo>
                <a:close/>
              </a:path>
            </a:pathLst>
          </a:custGeom>
          <a:solidFill>
            <a:srgbClr val="FFE499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 txBox="1"/>
          <p:nvPr/>
        </p:nvSpPr>
        <p:spPr>
          <a:xfrm>
            <a:off x="4528877" y="594603"/>
            <a:ext cx="2769177" cy="329922"/>
          </a:xfrm>
          <a:prstGeom prst="rect">
            <a:avLst/>
          </a:prstGeom>
        </p:spPr>
        <p:txBody>
          <a:bodyPr vert="horz" wrap="square" lIns="0" tIns="22947" rIns="0" bIns="0" rtlCol="0">
            <a:spAutoFit/>
          </a:bodyPr>
          <a:lstStyle/>
          <a:p>
            <a:pPr marL="8659">
              <a:spcBef>
                <a:spcPts val="181"/>
              </a:spcBef>
            </a:pPr>
            <a:r>
              <a:rPr sz="750" dirty="0">
                <a:latin typeface="Wingdings"/>
                <a:cs typeface="Wingdings"/>
              </a:rPr>
              <a:t></a:t>
            </a:r>
            <a:r>
              <a:rPr sz="750" spc="106" dirty="0">
                <a:latin typeface="Times New Roman"/>
                <a:cs typeface="Times New Roman"/>
              </a:rPr>
              <a:t>  </a:t>
            </a:r>
            <a:r>
              <a:rPr sz="955" dirty="0">
                <a:latin typeface="Calibri"/>
                <a:cs typeface="Calibri"/>
              </a:rPr>
              <a:t>Check</a:t>
            </a:r>
            <a:r>
              <a:rPr sz="955" spc="-1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the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seat</a:t>
            </a:r>
            <a:r>
              <a:rPr sz="955" spc="-1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renew</a:t>
            </a:r>
            <a:r>
              <a:rPr sz="955" spc="-3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status</a:t>
            </a:r>
            <a:r>
              <a:rPr sz="955" spc="-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from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renew</a:t>
            </a:r>
            <a:r>
              <a:rPr sz="955" b="1" spc="-10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List</a:t>
            </a:r>
            <a:r>
              <a:rPr sz="955" b="1" spc="-10" dirty="0">
                <a:latin typeface="Calibri"/>
                <a:cs typeface="Calibri"/>
              </a:rPr>
              <a:t> </a:t>
            </a:r>
            <a:r>
              <a:rPr sz="955" b="1" spc="-7" dirty="0">
                <a:latin typeface="Calibri"/>
                <a:cs typeface="Calibri"/>
              </a:rPr>
              <a:t>option:</a:t>
            </a:r>
            <a:endParaRPr sz="955" dirty="0">
              <a:latin typeface="Calibri"/>
              <a:cs typeface="Calibri"/>
            </a:endParaRPr>
          </a:p>
          <a:p>
            <a:pPr marL="164518">
              <a:spcBef>
                <a:spcPts val="116"/>
              </a:spcBef>
            </a:pPr>
            <a:r>
              <a:rPr sz="955" spc="-7" dirty="0">
                <a:latin typeface="Calibri"/>
                <a:cs typeface="Calibri"/>
              </a:rPr>
              <a:t>(Approved/Confirmed/</a:t>
            </a:r>
            <a:r>
              <a:rPr sz="955" spc="61" dirty="0">
                <a:latin typeface="Calibri"/>
                <a:cs typeface="Calibri"/>
              </a:rPr>
              <a:t> </a:t>
            </a:r>
            <a:r>
              <a:rPr sz="955" spc="-7" dirty="0">
                <a:latin typeface="Calibri"/>
                <a:cs typeface="Calibri"/>
              </a:rPr>
              <a:t>Yes/Not):</a:t>
            </a:r>
            <a:endParaRPr sz="955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3681" y="1143000"/>
            <a:ext cx="3961794" cy="24938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3682" y="4104409"/>
            <a:ext cx="3948805" cy="166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1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1954" y="1039091"/>
            <a:ext cx="462395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3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13947" y="470643"/>
            <a:ext cx="3700463" cy="12824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62344">
              <a:lnSpc>
                <a:spcPts val="1033"/>
              </a:lnSpc>
            </a:pPr>
            <a:r>
              <a:rPr sz="886" b="1" dirty="0">
                <a:latin typeface="Calibri"/>
                <a:cs typeface="Calibri"/>
              </a:rPr>
              <a:t>How</a:t>
            </a:r>
            <a:r>
              <a:rPr sz="886" b="1" spc="7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to</a:t>
            </a:r>
            <a:r>
              <a:rPr sz="886" b="1" spc="10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cancel</a:t>
            </a:r>
            <a:r>
              <a:rPr sz="886" b="1" spc="17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seat</a:t>
            </a:r>
            <a:r>
              <a:rPr sz="886" b="1" spc="3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using</a:t>
            </a:r>
            <a:r>
              <a:rPr sz="886" b="1" spc="7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Hall</a:t>
            </a:r>
            <a:r>
              <a:rPr sz="886" b="1" spc="10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Mgt.</a:t>
            </a:r>
            <a:r>
              <a:rPr sz="886" b="1" spc="7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Online</a:t>
            </a:r>
            <a:r>
              <a:rPr sz="886" b="1" spc="10" dirty="0">
                <a:latin typeface="Calibri"/>
                <a:cs typeface="Calibri"/>
              </a:rPr>
              <a:t> </a:t>
            </a:r>
            <a:r>
              <a:rPr sz="886" b="1" spc="-7" dirty="0">
                <a:latin typeface="Calibri"/>
                <a:cs typeface="Calibri"/>
              </a:rPr>
              <a:t>Portal?</a:t>
            </a:r>
            <a:endParaRPr sz="886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53780" y="686666"/>
            <a:ext cx="3260581" cy="277384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1689">
              <a:lnSpc>
                <a:spcPts val="1033"/>
              </a:lnSpc>
            </a:pPr>
            <a:r>
              <a:rPr sz="886" dirty="0">
                <a:latin typeface="Wingdings"/>
                <a:cs typeface="Wingdings"/>
              </a:rPr>
              <a:t></a:t>
            </a:r>
            <a:r>
              <a:rPr sz="886" spc="232" dirty="0">
                <a:latin typeface="Times New Roman"/>
                <a:cs typeface="Times New Roman"/>
              </a:rPr>
              <a:t> </a:t>
            </a:r>
            <a:r>
              <a:rPr sz="886" dirty="0">
                <a:latin typeface="Calibri"/>
                <a:cs typeface="Calibri"/>
              </a:rPr>
              <a:t>After</a:t>
            </a:r>
            <a:r>
              <a:rPr sz="886" spc="7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login</a:t>
            </a:r>
            <a:r>
              <a:rPr sz="886" b="1" spc="7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(Click</a:t>
            </a:r>
            <a:r>
              <a:rPr sz="886" spc="3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Seat</a:t>
            </a:r>
            <a:r>
              <a:rPr sz="886" spc="3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Cancel.</a:t>
            </a:r>
            <a:r>
              <a:rPr sz="886" spc="7" dirty="0">
                <a:latin typeface="Calibri"/>
                <a:cs typeface="Calibri"/>
              </a:rPr>
              <a:t> </a:t>
            </a:r>
            <a:r>
              <a:rPr sz="886" spc="-7" dirty="0">
                <a:latin typeface="Calibri"/>
                <a:cs typeface="Calibri"/>
              </a:rPr>
              <a:t>Options)</a:t>
            </a:r>
            <a:endParaRPr sz="886">
              <a:latin typeface="Calibri"/>
              <a:cs typeface="Calibri"/>
            </a:endParaRPr>
          </a:p>
          <a:p>
            <a:pPr marL="11689">
              <a:spcBef>
                <a:spcPts val="112"/>
              </a:spcBef>
            </a:pPr>
            <a:r>
              <a:rPr sz="886" dirty="0">
                <a:latin typeface="Wingdings"/>
                <a:cs typeface="Wingdings"/>
              </a:rPr>
              <a:t></a:t>
            </a:r>
            <a:r>
              <a:rPr sz="886" spc="232" dirty="0">
                <a:latin typeface="Times New Roman"/>
                <a:cs typeface="Times New Roman"/>
              </a:rPr>
              <a:t> </a:t>
            </a:r>
            <a:r>
              <a:rPr sz="886" dirty="0">
                <a:latin typeface="Calibri"/>
                <a:cs typeface="Calibri"/>
              </a:rPr>
              <a:t>Click</a:t>
            </a:r>
            <a:r>
              <a:rPr sz="886" spc="3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Seat</a:t>
            </a:r>
            <a:r>
              <a:rPr sz="886" b="1" spc="7" dirty="0">
                <a:latin typeface="Calibri"/>
                <a:cs typeface="Calibri"/>
              </a:rPr>
              <a:t> </a:t>
            </a:r>
            <a:r>
              <a:rPr sz="886" b="1" spc="-7" dirty="0">
                <a:latin typeface="Calibri"/>
                <a:cs typeface="Calibri"/>
              </a:rPr>
              <a:t>Cancel</a:t>
            </a:r>
            <a:endParaRPr sz="886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3947" y="3558638"/>
            <a:ext cx="1182399" cy="146812"/>
          </a:xfrm>
          <a:prstGeom prst="rect">
            <a:avLst/>
          </a:prstGeom>
        </p:spPr>
        <p:txBody>
          <a:bodyPr vert="horz" wrap="square" lIns="0" tIns="10391" rIns="0" bIns="0" rtlCol="0">
            <a:spAutoFit/>
          </a:bodyPr>
          <a:lstStyle/>
          <a:p>
            <a:pPr marL="8659">
              <a:spcBef>
                <a:spcPts val="82"/>
              </a:spcBef>
              <a:tabLst>
                <a:tab pos="231192" algn="l"/>
              </a:tabLst>
            </a:pPr>
            <a:r>
              <a:rPr sz="886" spc="-34" dirty="0">
                <a:latin typeface="Wingdings"/>
                <a:cs typeface="Wingdings"/>
              </a:rPr>
              <a:t></a:t>
            </a:r>
            <a:r>
              <a:rPr sz="886" dirty="0">
                <a:latin typeface="Times New Roman"/>
                <a:cs typeface="Times New Roman"/>
              </a:rPr>
              <a:t>	</a:t>
            </a:r>
            <a:r>
              <a:rPr sz="886" dirty="0">
                <a:latin typeface="Calibri"/>
                <a:cs typeface="Calibri"/>
              </a:rPr>
              <a:t>Select</a:t>
            </a:r>
            <a:r>
              <a:rPr sz="886" spc="3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cancel</a:t>
            </a:r>
            <a:r>
              <a:rPr sz="886" b="1" spc="7" dirty="0">
                <a:latin typeface="Calibri"/>
                <a:cs typeface="Calibri"/>
              </a:rPr>
              <a:t> </a:t>
            </a:r>
            <a:r>
              <a:rPr sz="886" b="1" spc="-7" dirty="0">
                <a:latin typeface="Calibri"/>
                <a:cs typeface="Calibri"/>
              </a:rPr>
              <a:t>option</a:t>
            </a:r>
            <a:endParaRPr sz="886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61105" y="5824105"/>
            <a:ext cx="3260581" cy="12824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1689">
              <a:lnSpc>
                <a:spcPts val="1033"/>
              </a:lnSpc>
            </a:pPr>
            <a:r>
              <a:rPr sz="886" dirty="0">
                <a:latin typeface="Wingdings"/>
                <a:cs typeface="Wingdings"/>
              </a:rPr>
              <a:t></a:t>
            </a:r>
            <a:r>
              <a:rPr sz="886" spc="232" dirty="0">
                <a:latin typeface="Times New Roman"/>
                <a:cs typeface="Times New Roman"/>
              </a:rPr>
              <a:t> </a:t>
            </a:r>
            <a:r>
              <a:rPr sz="886" dirty="0">
                <a:latin typeface="Calibri"/>
                <a:cs typeface="Calibri"/>
              </a:rPr>
              <a:t>Read</a:t>
            </a:r>
            <a:r>
              <a:rPr sz="886" spc="3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Terms</a:t>
            </a:r>
            <a:r>
              <a:rPr sz="886" spc="7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&amp;</a:t>
            </a:r>
            <a:r>
              <a:rPr sz="886" spc="7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Condition</a:t>
            </a:r>
            <a:r>
              <a:rPr sz="886" spc="3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&amp;</a:t>
            </a:r>
            <a:r>
              <a:rPr sz="886" spc="10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click</a:t>
            </a:r>
            <a:r>
              <a:rPr sz="886" spc="3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on</a:t>
            </a:r>
            <a:r>
              <a:rPr sz="886" spc="3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tick</a:t>
            </a:r>
            <a:r>
              <a:rPr sz="886" spc="7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and</a:t>
            </a:r>
            <a:r>
              <a:rPr sz="886" spc="3" dirty="0">
                <a:latin typeface="Calibri"/>
                <a:cs typeface="Calibri"/>
              </a:rPr>
              <a:t> </a:t>
            </a:r>
            <a:r>
              <a:rPr sz="886" b="1" spc="-7" dirty="0">
                <a:latin typeface="Calibri"/>
                <a:cs typeface="Calibri"/>
              </a:rPr>
              <a:t>submit</a:t>
            </a:r>
            <a:r>
              <a:rPr sz="886" spc="-7" dirty="0">
                <a:latin typeface="Calibri"/>
                <a:cs typeface="Calibri"/>
              </a:rPr>
              <a:t>:</a:t>
            </a:r>
            <a:endParaRPr sz="886" dirty="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83327" y="940294"/>
            <a:ext cx="4416136" cy="2653554"/>
            <a:chOff x="1714507" y="2140262"/>
            <a:chExt cx="4731385" cy="30829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4507" y="2140262"/>
              <a:ext cx="4731249" cy="308247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3728" y="2249376"/>
              <a:ext cx="4246434" cy="2622122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3962538" y="3899458"/>
            <a:ext cx="4336798" cy="2075315"/>
            <a:chOff x="1714512" y="5696617"/>
            <a:chExt cx="4937760" cy="2025014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4512" y="5696617"/>
              <a:ext cx="4937682" cy="202495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3728" y="5806231"/>
              <a:ext cx="4452877" cy="156409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958629" y="443110"/>
            <a:ext cx="252413" cy="166255"/>
            <a:chOff x="468799" y="1088130"/>
            <a:chExt cx="370205" cy="243840"/>
          </a:xfrm>
        </p:grpSpPr>
        <p:sp>
          <p:nvSpPr>
            <p:cNvPr id="13" name="object 13"/>
            <p:cNvSpPr/>
            <p:nvPr/>
          </p:nvSpPr>
          <p:spPr>
            <a:xfrm>
              <a:off x="474533" y="1093865"/>
              <a:ext cx="358775" cy="232410"/>
            </a:xfrm>
            <a:custGeom>
              <a:avLst/>
              <a:gdLst/>
              <a:ahLst/>
              <a:cxnLst/>
              <a:rect l="l" t="t" r="r" b="b"/>
              <a:pathLst>
                <a:path w="358775" h="232409">
                  <a:moveTo>
                    <a:pt x="242284" y="0"/>
                  </a:moveTo>
                  <a:lnTo>
                    <a:pt x="242284" y="58062"/>
                  </a:lnTo>
                  <a:lnTo>
                    <a:pt x="0" y="58062"/>
                  </a:lnTo>
                  <a:lnTo>
                    <a:pt x="0" y="174186"/>
                  </a:lnTo>
                  <a:lnTo>
                    <a:pt x="242284" y="174186"/>
                  </a:lnTo>
                  <a:lnTo>
                    <a:pt x="242284" y="232249"/>
                  </a:lnTo>
                  <a:lnTo>
                    <a:pt x="358409" y="116124"/>
                  </a:lnTo>
                  <a:lnTo>
                    <a:pt x="24228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14" name="object 14"/>
            <p:cNvSpPr/>
            <p:nvPr/>
          </p:nvSpPr>
          <p:spPr>
            <a:xfrm>
              <a:off x="474533" y="1093865"/>
              <a:ext cx="358775" cy="232410"/>
            </a:xfrm>
            <a:custGeom>
              <a:avLst/>
              <a:gdLst/>
              <a:ahLst/>
              <a:cxnLst/>
              <a:rect l="l" t="t" r="r" b="b"/>
              <a:pathLst>
                <a:path w="358775" h="232409">
                  <a:moveTo>
                    <a:pt x="0" y="58062"/>
                  </a:moveTo>
                  <a:lnTo>
                    <a:pt x="242284" y="58062"/>
                  </a:lnTo>
                  <a:lnTo>
                    <a:pt x="242284" y="0"/>
                  </a:lnTo>
                  <a:lnTo>
                    <a:pt x="358409" y="116124"/>
                  </a:lnTo>
                  <a:lnTo>
                    <a:pt x="242284" y="232249"/>
                  </a:lnTo>
                  <a:lnTo>
                    <a:pt x="242284" y="174186"/>
                  </a:lnTo>
                  <a:lnTo>
                    <a:pt x="0" y="174186"/>
                  </a:lnTo>
                  <a:lnTo>
                    <a:pt x="0" y="58062"/>
                  </a:lnTo>
                  <a:close/>
                </a:path>
              </a:pathLst>
            </a:custGeom>
            <a:ln w="1146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</p:spTree>
    <p:extLst>
      <p:ext uri="{BB962C8B-B14F-4D97-AF65-F5344CB8AC3E}">
        <p14:creationId xmlns:p14="http://schemas.microsoft.com/office/powerpoint/2010/main" val="97245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3455" y="3174424"/>
            <a:ext cx="3260581" cy="150668"/>
          </a:xfrm>
          <a:custGeom>
            <a:avLst/>
            <a:gdLst/>
            <a:ahLst/>
            <a:cxnLst/>
            <a:rect l="l" t="t" r="r" b="b"/>
            <a:pathLst>
              <a:path w="4782185" h="220979">
                <a:moveTo>
                  <a:pt x="4782017" y="0"/>
                </a:moveTo>
                <a:lnTo>
                  <a:pt x="0" y="0"/>
                </a:lnTo>
                <a:lnTo>
                  <a:pt x="0" y="220780"/>
                </a:lnTo>
                <a:lnTo>
                  <a:pt x="4782017" y="220780"/>
                </a:lnTo>
                <a:lnTo>
                  <a:pt x="478201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 txBox="1"/>
          <p:nvPr/>
        </p:nvSpPr>
        <p:spPr>
          <a:xfrm>
            <a:off x="4436525" y="3159900"/>
            <a:ext cx="2829791" cy="146812"/>
          </a:xfrm>
          <a:prstGeom prst="rect">
            <a:avLst/>
          </a:prstGeom>
        </p:spPr>
        <p:txBody>
          <a:bodyPr vert="horz" wrap="square" lIns="0" tIns="10391" rIns="0" bIns="0" rtlCol="0">
            <a:spAutoFit/>
          </a:bodyPr>
          <a:lstStyle/>
          <a:p>
            <a:pPr marL="8659">
              <a:spcBef>
                <a:spcPts val="82"/>
              </a:spcBef>
            </a:pPr>
            <a:r>
              <a:rPr sz="886" dirty="0">
                <a:latin typeface="Wingdings"/>
                <a:cs typeface="Wingdings"/>
              </a:rPr>
              <a:t></a:t>
            </a:r>
            <a:r>
              <a:rPr sz="886" spc="228" dirty="0">
                <a:latin typeface="Times New Roman"/>
                <a:cs typeface="Times New Roman"/>
              </a:rPr>
              <a:t> </a:t>
            </a:r>
            <a:r>
              <a:rPr sz="886" dirty="0">
                <a:latin typeface="Calibri"/>
                <a:cs typeface="Calibri"/>
              </a:rPr>
              <a:t>Cancel</a:t>
            </a:r>
            <a:r>
              <a:rPr sz="886" spc="3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seat</a:t>
            </a:r>
            <a:r>
              <a:rPr sz="886" spc="3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/Click</a:t>
            </a:r>
            <a:r>
              <a:rPr sz="886" spc="7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for</a:t>
            </a:r>
            <a:r>
              <a:rPr sz="886" spc="7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Confirm</a:t>
            </a:r>
            <a:r>
              <a:rPr sz="886" spc="3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(</a:t>
            </a:r>
            <a:r>
              <a:rPr sz="886" b="1" dirty="0">
                <a:latin typeface="Calibri"/>
                <a:cs typeface="Calibri"/>
              </a:rPr>
              <a:t>6</a:t>
            </a:r>
            <a:r>
              <a:rPr sz="886" b="1" spc="3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options</a:t>
            </a:r>
            <a:r>
              <a:rPr sz="886" b="1" spc="7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are</a:t>
            </a:r>
            <a:r>
              <a:rPr sz="886" b="1" spc="7" dirty="0">
                <a:latin typeface="Calibri"/>
                <a:cs typeface="Calibri"/>
              </a:rPr>
              <a:t> </a:t>
            </a:r>
            <a:r>
              <a:rPr sz="886" b="1" spc="-7" dirty="0">
                <a:latin typeface="Calibri"/>
                <a:cs typeface="Calibri"/>
              </a:rPr>
              <a:t>mandatory</a:t>
            </a:r>
            <a:r>
              <a:rPr sz="886" spc="-7" dirty="0">
                <a:latin typeface="Calibri"/>
                <a:cs typeface="Calibri"/>
              </a:rPr>
              <a:t>):</a:t>
            </a:r>
            <a:endParaRPr sz="886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9773" y="467591"/>
            <a:ext cx="4126388" cy="22340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9773" y="3480955"/>
            <a:ext cx="4126388" cy="229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6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4176" y="572127"/>
            <a:ext cx="108239" cy="146812"/>
          </a:xfrm>
          <a:prstGeom prst="rect">
            <a:avLst/>
          </a:prstGeom>
        </p:spPr>
        <p:txBody>
          <a:bodyPr vert="horz" wrap="square" lIns="0" tIns="10391" rIns="0" bIns="0" rtlCol="0">
            <a:spAutoFit/>
          </a:bodyPr>
          <a:lstStyle/>
          <a:p>
            <a:pPr marL="8659">
              <a:spcBef>
                <a:spcPts val="82"/>
              </a:spcBef>
            </a:pPr>
            <a:r>
              <a:rPr sz="886" spc="10" dirty="0">
                <a:latin typeface="Wingdings"/>
                <a:cs typeface="Wingdings"/>
              </a:rPr>
              <a:t></a:t>
            </a:r>
            <a:endParaRPr sz="886">
              <a:latin typeface="Wingdings"/>
              <a:cs typeface="Wingding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19457" y="586455"/>
            <a:ext cx="2941926" cy="12824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33"/>
              </a:lnSpc>
            </a:pPr>
            <a:r>
              <a:rPr sz="886" dirty="0">
                <a:latin typeface="Calibri"/>
                <a:cs typeface="Calibri"/>
              </a:rPr>
              <a:t>After</a:t>
            </a:r>
            <a:r>
              <a:rPr sz="886" spc="17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Applying</a:t>
            </a:r>
            <a:r>
              <a:rPr sz="886" spc="14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seat</a:t>
            </a:r>
            <a:r>
              <a:rPr sz="886" spc="10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cancel</a:t>
            </a:r>
            <a:r>
              <a:rPr sz="886" spc="17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(</a:t>
            </a:r>
            <a:r>
              <a:rPr sz="886" b="1" dirty="0">
                <a:latin typeface="Calibri"/>
                <a:cs typeface="Calibri"/>
              </a:rPr>
              <a:t>Check</a:t>
            </a:r>
            <a:r>
              <a:rPr sz="886" b="1" spc="10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the</a:t>
            </a:r>
            <a:r>
              <a:rPr sz="886" b="1" spc="20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status/Download/Print</a:t>
            </a:r>
            <a:r>
              <a:rPr sz="886" b="1" spc="14" dirty="0">
                <a:latin typeface="Calibri"/>
                <a:cs typeface="Calibri"/>
              </a:rPr>
              <a:t> </a:t>
            </a:r>
            <a:r>
              <a:rPr sz="886" b="1" spc="-34" dirty="0">
                <a:latin typeface="Calibri"/>
                <a:cs typeface="Calibri"/>
              </a:rPr>
              <a:t>a</a:t>
            </a:r>
            <a:endParaRPr sz="886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19457" y="737183"/>
            <a:ext cx="267999" cy="12824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33"/>
              </a:lnSpc>
            </a:pPr>
            <a:r>
              <a:rPr sz="886" b="1" spc="-7" dirty="0">
                <a:latin typeface="Calibri"/>
                <a:cs typeface="Calibri"/>
              </a:rPr>
              <a:t>copy</a:t>
            </a:r>
            <a:r>
              <a:rPr sz="886" spc="-7" dirty="0">
                <a:latin typeface="Calibri"/>
                <a:cs typeface="Calibri"/>
              </a:rPr>
              <a:t>)</a:t>
            </a:r>
            <a:endParaRPr sz="886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9830" y="722659"/>
            <a:ext cx="48058" cy="146812"/>
          </a:xfrm>
          <a:prstGeom prst="rect">
            <a:avLst/>
          </a:prstGeom>
        </p:spPr>
        <p:txBody>
          <a:bodyPr vert="horz" wrap="square" lIns="0" tIns="10391" rIns="0" bIns="0" rtlCol="0">
            <a:spAutoFit/>
          </a:bodyPr>
          <a:lstStyle/>
          <a:p>
            <a:pPr marL="8659">
              <a:spcBef>
                <a:spcPts val="82"/>
              </a:spcBef>
            </a:pPr>
            <a:r>
              <a:rPr sz="886" spc="3" dirty="0">
                <a:latin typeface="Calibri"/>
                <a:cs typeface="Calibri"/>
              </a:rPr>
              <a:t>:</a:t>
            </a:r>
            <a:endParaRPr sz="886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4176" y="3378344"/>
            <a:ext cx="108239" cy="146812"/>
          </a:xfrm>
          <a:prstGeom prst="rect">
            <a:avLst/>
          </a:prstGeom>
        </p:spPr>
        <p:txBody>
          <a:bodyPr vert="horz" wrap="square" lIns="0" tIns="10391" rIns="0" bIns="0" rtlCol="0">
            <a:spAutoFit/>
          </a:bodyPr>
          <a:lstStyle/>
          <a:p>
            <a:pPr marL="8659">
              <a:spcBef>
                <a:spcPts val="82"/>
              </a:spcBef>
            </a:pPr>
            <a:r>
              <a:rPr sz="886" spc="10" dirty="0">
                <a:latin typeface="Wingdings"/>
                <a:cs typeface="Wingdings"/>
              </a:rPr>
              <a:t></a:t>
            </a:r>
            <a:endParaRPr sz="886" dirty="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9457" y="3392869"/>
            <a:ext cx="2777836" cy="12824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33"/>
              </a:lnSpc>
            </a:pPr>
            <a:r>
              <a:rPr sz="886" dirty="0">
                <a:latin typeface="Calibri"/>
                <a:cs typeface="Calibri"/>
              </a:rPr>
              <a:t>Finally</a:t>
            </a:r>
            <a:r>
              <a:rPr sz="886" spc="7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Print</a:t>
            </a:r>
            <a:r>
              <a:rPr sz="886" spc="7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out</a:t>
            </a:r>
            <a:r>
              <a:rPr sz="886" spc="7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the</a:t>
            </a:r>
            <a:r>
              <a:rPr sz="886" spc="14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Hall</a:t>
            </a:r>
            <a:r>
              <a:rPr sz="886" spc="10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seat</a:t>
            </a:r>
            <a:r>
              <a:rPr sz="886" spc="7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cancel</a:t>
            </a:r>
            <a:r>
              <a:rPr sz="886" spc="14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Clearance</a:t>
            </a:r>
            <a:r>
              <a:rPr sz="886" b="1" spc="14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&amp;</a:t>
            </a:r>
            <a:r>
              <a:rPr sz="886" b="1" spc="3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Gate</a:t>
            </a:r>
            <a:r>
              <a:rPr sz="886" b="1" spc="10" dirty="0">
                <a:latin typeface="Calibri"/>
                <a:cs typeface="Calibri"/>
              </a:rPr>
              <a:t> </a:t>
            </a:r>
            <a:r>
              <a:rPr sz="886" b="1" spc="-7" dirty="0">
                <a:latin typeface="Calibri"/>
                <a:cs typeface="Calibri"/>
              </a:rPr>
              <a:t>Pass:</a:t>
            </a:r>
            <a:endParaRPr sz="886" dirty="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2525" y="935182"/>
            <a:ext cx="4716314" cy="232783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602182" y="3594628"/>
            <a:ext cx="5351318" cy="3263372"/>
            <a:chOff x="1680223" y="4113105"/>
            <a:chExt cx="4668520" cy="318897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0223" y="4113105"/>
              <a:ext cx="4667923" cy="31884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3728" y="4296611"/>
              <a:ext cx="4114539" cy="2635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005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15354" y="608734"/>
            <a:ext cx="2882611" cy="155707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spcBef>
                <a:spcPts val="68"/>
              </a:spcBef>
            </a:pPr>
            <a:r>
              <a:rPr sz="955" b="1" dirty="0">
                <a:latin typeface="Calibri"/>
                <a:cs typeface="Calibri"/>
              </a:rPr>
              <a:t>How</a:t>
            </a:r>
            <a:r>
              <a:rPr sz="955" b="1" spc="-20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to</a:t>
            </a:r>
            <a:r>
              <a:rPr sz="955" b="1" spc="-14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submit</a:t>
            </a:r>
            <a:r>
              <a:rPr sz="955" b="1" spc="-10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hall</a:t>
            </a:r>
            <a:r>
              <a:rPr sz="955" b="1" spc="-20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requisition</a:t>
            </a:r>
            <a:r>
              <a:rPr sz="955" b="1" spc="-7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on</a:t>
            </a:r>
            <a:r>
              <a:rPr sz="955" b="1" spc="-10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Hall</a:t>
            </a:r>
            <a:r>
              <a:rPr sz="955" b="1" spc="-10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Mgt.</a:t>
            </a:r>
            <a:r>
              <a:rPr sz="955" b="1" spc="-17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Online</a:t>
            </a:r>
            <a:r>
              <a:rPr sz="955" b="1" spc="-10" dirty="0">
                <a:latin typeface="Calibri"/>
                <a:cs typeface="Calibri"/>
              </a:rPr>
              <a:t> </a:t>
            </a:r>
            <a:r>
              <a:rPr sz="955" b="1" spc="-7" dirty="0">
                <a:latin typeface="Calibri"/>
                <a:cs typeface="Calibri"/>
              </a:rPr>
              <a:t>Portal</a:t>
            </a:r>
            <a:endParaRPr sz="955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65329" y="852227"/>
            <a:ext cx="3870181" cy="141064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12122">
              <a:lnSpc>
                <a:spcPts val="1098"/>
              </a:lnSpc>
            </a:pPr>
            <a:r>
              <a:rPr sz="955" dirty="0">
                <a:latin typeface="Wingdings"/>
                <a:cs typeface="Wingdings"/>
              </a:rPr>
              <a:t></a:t>
            </a:r>
            <a:r>
              <a:rPr sz="955" spc="211" dirty="0">
                <a:latin typeface="Times New Roman"/>
                <a:cs typeface="Times New Roman"/>
              </a:rPr>
              <a:t> </a:t>
            </a:r>
            <a:r>
              <a:rPr sz="955" dirty="0">
                <a:latin typeface="Calibri"/>
                <a:cs typeface="Calibri"/>
              </a:rPr>
              <a:t>Click</a:t>
            </a:r>
            <a:r>
              <a:rPr sz="955" spc="-1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Hall</a:t>
            </a:r>
            <a:r>
              <a:rPr sz="955" spc="-3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Requisition</a:t>
            </a:r>
            <a:r>
              <a:rPr sz="955" spc="-2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(</a:t>
            </a:r>
            <a:r>
              <a:rPr sz="955" b="1" dirty="0">
                <a:latin typeface="Calibri"/>
                <a:cs typeface="Calibri"/>
              </a:rPr>
              <a:t>On</a:t>
            </a:r>
            <a:r>
              <a:rPr sz="955" b="1" spc="-7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DIU</a:t>
            </a:r>
            <a:r>
              <a:rPr sz="955" b="1" spc="-17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Hall</a:t>
            </a:r>
            <a:r>
              <a:rPr sz="955" b="1" spc="-3" dirty="0">
                <a:latin typeface="Calibri"/>
                <a:cs typeface="Calibri"/>
              </a:rPr>
              <a:t> </a:t>
            </a:r>
            <a:r>
              <a:rPr sz="955" b="1" spc="-14" dirty="0">
                <a:latin typeface="Calibri"/>
                <a:cs typeface="Calibri"/>
              </a:rPr>
              <a:t>Page</a:t>
            </a:r>
            <a:r>
              <a:rPr sz="955" spc="-14" dirty="0">
                <a:latin typeface="Calibri"/>
                <a:cs typeface="Calibri"/>
              </a:rPr>
              <a:t>)</a:t>
            </a:r>
            <a:endParaRPr sz="955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5329" y="3372716"/>
            <a:ext cx="3870181" cy="141064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12122">
              <a:lnSpc>
                <a:spcPts val="1098"/>
              </a:lnSpc>
            </a:pPr>
            <a:r>
              <a:rPr sz="955" dirty="0">
                <a:latin typeface="Wingdings"/>
                <a:cs typeface="Wingdings"/>
              </a:rPr>
              <a:t></a:t>
            </a:r>
            <a:r>
              <a:rPr sz="955" spc="211" dirty="0">
                <a:latin typeface="Times New Roman"/>
                <a:cs typeface="Times New Roman"/>
              </a:rPr>
              <a:t> </a:t>
            </a:r>
            <a:r>
              <a:rPr sz="955" dirty="0">
                <a:latin typeface="Calibri"/>
                <a:cs typeface="Calibri"/>
              </a:rPr>
              <a:t>Follow</a:t>
            </a:r>
            <a:r>
              <a:rPr sz="955" spc="-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the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step-</a:t>
            </a:r>
            <a:r>
              <a:rPr sz="955" spc="-7" dirty="0">
                <a:latin typeface="Calibri"/>
                <a:cs typeface="Calibri"/>
              </a:rPr>
              <a:t> </a:t>
            </a:r>
            <a:r>
              <a:rPr sz="955" spc="-14" dirty="0">
                <a:latin typeface="Calibri"/>
                <a:cs typeface="Calibri"/>
              </a:rPr>
              <a:t>step</a:t>
            </a:r>
            <a:endParaRPr sz="955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5329" y="6023264"/>
            <a:ext cx="3870181" cy="141064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12122">
              <a:lnSpc>
                <a:spcPts val="1098"/>
              </a:lnSpc>
            </a:pPr>
            <a:r>
              <a:rPr sz="955" dirty="0">
                <a:latin typeface="Wingdings"/>
                <a:cs typeface="Wingdings"/>
              </a:rPr>
              <a:t></a:t>
            </a:r>
            <a:r>
              <a:rPr sz="955" spc="191" dirty="0">
                <a:latin typeface="Times New Roman"/>
                <a:cs typeface="Times New Roman"/>
              </a:rPr>
              <a:t> </a:t>
            </a:r>
            <a:r>
              <a:rPr sz="955" dirty="0">
                <a:latin typeface="Calibri"/>
                <a:cs typeface="Calibri"/>
              </a:rPr>
              <a:t>Mandatory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Fields/</a:t>
            </a:r>
            <a:r>
              <a:rPr sz="955" spc="-1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and</a:t>
            </a:r>
            <a:r>
              <a:rPr sz="955" spc="-2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submit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for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confirmation</a:t>
            </a:r>
            <a:r>
              <a:rPr sz="955" spc="-17" dirty="0">
                <a:latin typeface="Calibri"/>
                <a:cs typeface="Calibri"/>
              </a:rPr>
              <a:t> </a:t>
            </a:r>
            <a:r>
              <a:rPr sz="955" spc="-7" dirty="0">
                <a:latin typeface="Calibri"/>
                <a:cs typeface="Calibri"/>
              </a:rPr>
              <a:t>button.</a:t>
            </a:r>
            <a:endParaRPr sz="955" dirty="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190851" y="1021411"/>
            <a:ext cx="4019137" cy="2455856"/>
            <a:chOff x="1441647" y="1704671"/>
            <a:chExt cx="4820920" cy="31229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1647" y="1704671"/>
              <a:ext cx="4820525" cy="31225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200" y="1821180"/>
              <a:ext cx="4305300" cy="2657856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050030" y="3638982"/>
            <a:ext cx="4397086" cy="2463945"/>
            <a:chOff x="1365569" y="5368228"/>
            <a:chExt cx="5020310" cy="25742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569" y="5368228"/>
              <a:ext cx="5019924" cy="2574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3999" y="5484875"/>
              <a:ext cx="4504944" cy="211378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786101" y="593321"/>
            <a:ext cx="268432" cy="177944"/>
            <a:chOff x="498348" y="870203"/>
            <a:chExt cx="393700" cy="260985"/>
          </a:xfrm>
        </p:grpSpPr>
        <p:sp>
          <p:nvSpPr>
            <p:cNvPr id="13" name="object 13"/>
            <p:cNvSpPr/>
            <p:nvPr/>
          </p:nvSpPr>
          <p:spPr>
            <a:xfrm>
              <a:off x="504444" y="876299"/>
              <a:ext cx="381000" cy="248920"/>
            </a:xfrm>
            <a:custGeom>
              <a:avLst/>
              <a:gdLst/>
              <a:ahLst/>
              <a:cxnLst/>
              <a:rect l="l" t="t" r="r" b="b"/>
              <a:pathLst>
                <a:path w="381000" h="248919">
                  <a:moveTo>
                    <a:pt x="256794" y="0"/>
                  </a:moveTo>
                  <a:lnTo>
                    <a:pt x="256794" y="62102"/>
                  </a:lnTo>
                  <a:lnTo>
                    <a:pt x="0" y="62102"/>
                  </a:lnTo>
                  <a:lnTo>
                    <a:pt x="0" y="186308"/>
                  </a:lnTo>
                  <a:lnTo>
                    <a:pt x="256794" y="186308"/>
                  </a:lnTo>
                  <a:lnTo>
                    <a:pt x="256794" y="248411"/>
                  </a:lnTo>
                  <a:lnTo>
                    <a:pt x="381000" y="124205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14" name="object 14"/>
            <p:cNvSpPr/>
            <p:nvPr/>
          </p:nvSpPr>
          <p:spPr>
            <a:xfrm>
              <a:off x="504444" y="876299"/>
              <a:ext cx="381000" cy="248920"/>
            </a:xfrm>
            <a:custGeom>
              <a:avLst/>
              <a:gdLst/>
              <a:ahLst/>
              <a:cxnLst/>
              <a:rect l="l" t="t" r="r" b="b"/>
              <a:pathLst>
                <a:path w="381000" h="248919">
                  <a:moveTo>
                    <a:pt x="0" y="62102"/>
                  </a:moveTo>
                  <a:lnTo>
                    <a:pt x="256794" y="62102"/>
                  </a:lnTo>
                  <a:lnTo>
                    <a:pt x="256794" y="0"/>
                  </a:lnTo>
                  <a:lnTo>
                    <a:pt x="381000" y="124205"/>
                  </a:lnTo>
                  <a:lnTo>
                    <a:pt x="256794" y="248411"/>
                  </a:lnTo>
                  <a:lnTo>
                    <a:pt x="256794" y="186308"/>
                  </a:lnTo>
                  <a:lnTo>
                    <a:pt x="0" y="186308"/>
                  </a:lnTo>
                  <a:lnTo>
                    <a:pt x="0" y="6210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</p:spTree>
    <p:extLst>
      <p:ext uri="{BB962C8B-B14F-4D97-AF65-F5344CB8AC3E}">
        <p14:creationId xmlns:p14="http://schemas.microsoft.com/office/powerpoint/2010/main" val="285983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9139" y="2936558"/>
            <a:ext cx="114300" cy="156144"/>
          </a:xfrm>
          <a:prstGeom prst="rect">
            <a:avLst/>
          </a:prstGeom>
        </p:spPr>
        <p:txBody>
          <a:bodyPr vert="horz" wrap="square" lIns="0" tIns="9092" rIns="0" bIns="0" rtlCol="0">
            <a:spAutoFit/>
          </a:bodyPr>
          <a:lstStyle/>
          <a:p>
            <a:pPr marL="8659">
              <a:spcBef>
                <a:spcPts val="72"/>
              </a:spcBef>
            </a:pPr>
            <a:r>
              <a:rPr sz="955" dirty="0">
                <a:latin typeface="Wingdings"/>
                <a:cs typeface="Wingdings"/>
              </a:rPr>
              <a:t></a:t>
            </a:r>
            <a:endParaRPr sz="955">
              <a:latin typeface="Wingdings"/>
              <a:cs typeface="Wingding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33627" y="2951451"/>
            <a:ext cx="856817" cy="141064"/>
          </a:xfrm>
          <a:prstGeom prst="rect">
            <a:avLst/>
          </a:prstGeom>
          <a:solidFill>
            <a:srgbClr val="BEBEBE"/>
          </a:solidFill>
        </p:spPr>
        <p:txBody>
          <a:bodyPr vert="horz" wrap="square" lIns="0" tIns="0" rIns="0" bIns="0" rtlCol="0">
            <a:spAutoFit/>
          </a:bodyPr>
          <a:lstStyle/>
          <a:p>
            <a:pPr marL="26842">
              <a:lnSpc>
                <a:spcPts val="1098"/>
              </a:lnSpc>
            </a:pPr>
            <a:r>
              <a:rPr sz="955" b="1" dirty="0">
                <a:latin typeface="Calibri"/>
                <a:cs typeface="Calibri"/>
              </a:rPr>
              <a:t>Check</a:t>
            </a:r>
            <a:r>
              <a:rPr sz="955" b="1" spc="-17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the</a:t>
            </a:r>
            <a:r>
              <a:rPr sz="955" b="1" spc="-10" dirty="0">
                <a:latin typeface="Calibri"/>
                <a:cs typeface="Calibri"/>
              </a:rPr>
              <a:t> </a:t>
            </a:r>
            <a:r>
              <a:rPr sz="955" b="1" spc="-7" dirty="0">
                <a:latin typeface="Calibri"/>
                <a:cs typeface="Calibri"/>
              </a:rPr>
              <a:t>status</a:t>
            </a:r>
            <a:endParaRPr sz="955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58417" y="311728"/>
            <a:ext cx="4683134" cy="2639724"/>
            <a:chOff x="1365450" y="950525"/>
            <a:chExt cx="5113655" cy="31070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450" y="950525"/>
              <a:ext cx="5113127" cy="31068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0" y="1066799"/>
              <a:ext cx="4597908" cy="264718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958417" y="3284174"/>
            <a:ext cx="4683356" cy="3002326"/>
            <a:chOff x="1405127" y="4520184"/>
            <a:chExt cx="5370830" cy="30499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5127" y="4520184"/>
              <a:ext cx="5370576" cy="30495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199" y="4715256"/>
              <a:ext cx="4782312" cy="2476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42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3848316" y="1003779"/>
            <a:ext cx="4581357" cy="2094752"/>
            <a:chOff x="1441742" y="950053"/>
            <a:chExt cx="5675630" cy="24606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1742" y="950053"/>
              <a:ext cx="5675298" cy="24600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199" y="1066800"/>
              <a:ext cx="5160263" cy="2001011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835978" y="3377046"/>
            <a:ext cx="4594078" cy="2378963"/>
            <a:chOff x="1441694" y="3481631"/>
            <a:chExt cx="5887720" cy="30130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1694" y="3481631"/>
              <a:ext cx="5887230" cy="30128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200" y="3598164"/>
              <a:ext cx="5372100" cy="2543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9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15353" y="608734"/>
            <a:ext cx="3576205" cy="155707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>
              <a:spcBef>
                <a:spcPts val="68"/>
              </a:spcBef>
            </a:pPr>
            <a:r>
              <a:rPr sz="955" b="1" dirty="0">
                <a:latin typeface="Calibri"/>
                <a:cs typeface="Calibri"/>
              </a:rPr>
              <a:t>How</a:t>
            </a:r>
            <a:r>
              <a:rPr sz="955" b="1" spc="-20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to</a:t>
            </a:r>
            <a:r>
              <a:rPr sz="955" b="1" spc="-10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submit</a:t>
            </a:r>
            <a:r>
              <a:rPr sz="955" b="1" spc="-10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a</a:t>
            </a:r>
            <a:r>
              <a:rPr sz="955" b="1" spc="-10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Suggestion</a:t>
            </a:r>
            <a:r>
              <a:rPr sz="955" b="1" spc="-7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(hall</a:t>
            </a:r>
            <a:r>
              <a:rPr sz="955" b="1" spc="-17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related)</a:t>
            </a:r>
            <a:r>
              <a:rPr sz="955" b="1" spc="-14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using</a:t>
            </a:r>
            <a:r>
              <a:rPr sz="955" b="1" spc="-14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Hall</a:t>
            </a:r>
            <a:r>
              <a:rPr sz="955" b="1" spc="-10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Mgt.</a:t>
            </a:r>
            <a:r>
              <a:rPr sz="955" b="1" spc="-14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Online</a:t>
            </a:r>
            <a:r>
              <a:rPr sz="955" b="1" spc="-7" dirty="0">
                <a:latin typeface="Calibri"/>
                <a:cs typeface="Calibri"/>
              </a:rPr>
              <a:t> Portal</a:t>
            </a:r>
            <a:endParaRPr sz="955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65329" y="852227"/>
            <a:ext cx="3870181" cy="141064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12122">
              <a:lnSpc>
                <a:spcPts val="1098"/>
              </a:lnSpc>
            </a:pPr>
            <a:r>
              <a:rPr sz="955" dirty="0">
                <a:latin typeface="Wingdings"/>
                <a:cs typeface="Wingdings"/>
              </a:rPr>
              <a:t></a:t>
            </a:r>
            <a:r>
              <a:rPr sz="955" spc="208" dirty="0">
                <a:latin typeface="Times New Roman"/>
                <a:cs typeface="Times New Roman"/>
              </a:rPr>
              <a:t> </a:t>
            </a:r>
            <a:r>
              <a:rPr sz="955" dirty="0">
                <a:latin typeface="Calibri"/>
                <a:cs typeface="Calibri"/>
              </a:rPr>
              <a:t>Click</a:t>
            </a:r>
            <a:r>
              <a:rPr sz="955" spc="-17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Hall</a:t>
            </a:r>
            <a:r>
              <a:rPr sz="955" spc="-1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Suggestion</a:t>
            </a:r>
            <a:r>
              <a:rPr sz="955" spc="-1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(</a:t>
            </a:r>
            <a:r>
              <a:rPr sz="955" b="1" dirty="0">
                <a:latin typeface="Calibri"/>
                <a:cs typeface="Calibri"/>
              </a:rPr>
              <a:t>On</a:t>
            </a:r>
            <a:r>
              <a:rPr sz="955" b="1" spc="-10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DIU</a:t>
            </a:r>
            <a:r>
              <a:rPr sz="955" b="1" spc="-17" dirty="0">
                <a:latin typeface="Calibri"/>
                <a:cs typeface="Calibri"/>
              </a:rPr>
              <a:t> </a:t>
            </a:r>
            <a:r>
              <a:rPr sz="955" b="1" dirty="0">
                <a:latin typeface="Calibri"/>
                <a:cs typeface="Calibri"/>
              </a:rPr>
              <a:t>Hall</a:t>
            </a:r>
            <a:r>
              <a:rPr sz="955" b="1" spc="-7" dirty="0">
                <a:latin typeface="Calibri"/>
                <a:cs typeface="Calibri"/>
              </a:rPr>
              <a:t> </a:t>
            </a:r>
            <a:r>
              <a:rPr sz="955" b="1" spc="-14" dirty="0">
                <a:latin typeface="Calibri"/>
                <a:cs typeface="Calibri"/>
              </a:rPr>
              <a:t>Page</a:t>
            </a:r>
            <a:r>
              <a:rPr sz="955" spc="-14" dirty="0">
                <a:latin typeface="Calibri"/>
                <a:cs typeface="Calibri"/>
              </a:rPr>
              <a:t>)</a:t>
            </a:r>
            <a:endParaRPr sz="955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13910" y="1092690"/>
            <a:ext cx="4358241" cy="5765311"/>
            <a:chOff x="1441651" y="2072359"/>
            <a:chExt cx="5306695" cy="65500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1651" y="2072359"/>
              <a:ext cx="5222853" cy="31214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199" y="2188464"/>
              <a:ext cx="4707636" cy="26380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1724" y="5229875"/>
              <a:ext cx="5306526" cy="33918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199" y="5346192"/>
              <a:ext cx="4791456" cy="293369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3786101" y="593321"/>
            <a:ext cx="268432" cy="177944"/>
            <a:chOff x="498348" y="870203"/>
            <a:chExt cx="393700" cy="260985"/>
          </a:xfrm>
        </p:grpSpPr>
        <p:sp>
          <p:nvSpPr>
            <p:cNvPr id="10" name="object 10"/>
            <p:cNvSpPr/>
            <p:nvPr/>
          </p:nvSpPr>
          <p:spPr>
            <a:xfrm>
              <a:off x="504444" y="876299"/>
              <a:ext cx="381000" cy="248920"/>
            </a:xfrm>
            <a:custGeom>
              <a:avLst/>
              <a:gdLst/>
              <a:ahLst/>
              <a:cxnLst/>
              <a:rect l="l" t="t" r="r" b="b"/>
              <a:pathLst>
                <a:path w="381000" h="248919">
                  <a:moveTo>
                    <a:pt x="256794" y="0"/>
                  </a:moveTo>
                  <a:lnTo>
                    <a:pt x="256794" y="62102"/>
                  </a:lnTo>
                  <a:lnTo>
                    <a:pt x="0" y="62102"/>
                  </a:lnTo>
                  <a:lnTo>
                    <a:pt x="0" y="186308"/>
                  </a:lnTo>
                  <a:lnTo>
                    <a:pt x="256794" y="186308"/>
                  </a:lnTo>
                  <a:lnTo>
                    <a:pt x="256794" y="248411"/>
                  </a:lnTo>
                  <a:lnTo>
                    <a:pt x="381000" y="124205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11" name="object 11"/>
            <p:cNvSpPr/>
            <p:nvPr/>
          </p:nvSpPr>
          <p:spPr>
            <a:xfrm>
              <a:off x="504444" y="876299"/>
              <a:ext cx="381000" cy="248920"/>
            </a:xfrm>
            <a:custGeom>
              <a:avLst/>
              <a:gdLst/>
              <a:ahLst/>
              <a:cxnLst/>
              <a:rect l="l" t="t" r="r" b="b"/>
              <a:pathLst>
                <a:path w="381000" h="248919">
                  <a:moveTo>
                    <a:pt x="0" y="62102"/>
                  </a:moveTo>
                  <a:lnTo>
                    <a:pt x="256794" y="62102"/>
                  </a:lnTo>
                  <a:lnTo>
                    <a:pt x="256794" y="0"/>
                  </a:lnTo>
                  <a:lnTo>
                    <a:pt x="381000" y="124205"/>
                  </a:lnTo>
                  <a:lnTo>
                    <a:pt x="256794" y="248411"/>
                  </a:lnTo>
                  <a:lnTo>
                    <a:pt x="256794" y="186308"/>
                  </a:lnTo>
                  <a:lnTo>
                    <a:pt x="0" y="186308"/>
                  </a:lnTo>
                  <a:lnTo>
                    <a:pt x="0" y="6210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</p:spTree>
    <p:extLst>
      <p:ext uri="{BB962C8B-B14F-4D97-AF65-F5344CB8AC3E}">
        <p14:creationId xmlns:p14="http://schemas.microsoft.com/office/powerpoint/2010/main" val="15969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Support ticket issue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Hall seat booking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Seat cancel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Seat Renew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Requisition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Suggestion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902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5329" y="623420"/>
            <a:ext cx="3870181" cy="141064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12122">
              <a:lnSpc>
                <a:spcPts val="1100"/>
              </a:lnSpc>
            </a:pPr>
            <a:r>
              <a:rPr sz="955" dirty="0">
                <a:latin typeface="Wingdings"/>
                <a:cs typeface="Wingdings"/>
              </a:rPr>
              <a:t></a:t>
            </a:r>
            <a:r>
              <a:rPr sz="955" spc="191" dirty="0">
                <a:latin typeface="Times New Roman"/>
                <a:cs typeface="Times New Roman"/>
              </a:rPr>
              <a:t> </a:t>
            </a:r>
            <a:r>
              <a:rPr sz="955" dirty="0">
                <a:latin typeface="Calibri"/>
                <a:cs typeface="Calibri"/>
              </a:rPr>
              <a:t>Mandatory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Fields/</a:t>
            </a:r>
            <a:r>
              <a:rPr sz="955" spc="-10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and</a:t>
            </a:r>
            <a:r>
              <a:rPr sz="955" spc="-2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submit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for</a:t>
            </a:r>
            <a:r>
              <a:rPr sz="955" spc="-14" dirty="0">
                <a:latin typeface="Calibri"/>
                <a:cs typeface="Calibri"/>
              </a:rPr>
              <a:t> </a:t>
            </a:r>
            <a:r>
              <a:rPr sz="955" dirty="0">
                <a:latin typeface="Calibri"/>
                <a:cs typeface="Calibri"/>
              </a:rPr>
              <a:t>confirmation</a:t>
            </a:r>
            <a:r>
              <a:rPr sz="955" spc="-10" dirty="0">
                <a:latin typeface="Calibri"/>
                <a:cs typeface="Calibri"/>
              </a:rPr>
              <a:t> </a:t>
            </a:r>
            <a:r>
              <a:rPr sz="955" spc="-7" dirty="0">
                <a:latin typeface="Calibri"/>
                <a:cs typeface="Calibri"/>
              </a:rPr>
              <a:t>Button.</a:t>
            </a:r>
            <a:endParaRPr sz="955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94745" y="4468091"/>
            <a:ext cx="4040765" cy="0"/>
          </a:xfrm>
          <a:custGeom>
            <a:avLst/>
            <a:gdLst/>
            <a:ahLst/>
            <a:cxnLst/>
            <a:rect l="l" t="t" r="r" b="b"/>
            <a:pathLst>
              <a:path w="5926455">
                <a:moveTo>
                  <a:pt x="0" y="0"/>
                </a:moveTo>
                <a:lnTo>
                  <a:pt x="5926244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 txBox="1"/>
          <p:nvPr/>
        </p:nvSpPr>
        <p:spPr>
          <a:xfrm>
            <a:off x="4193908" y="5134726"/>
            <a:ext cx="3792908" cy="657709"/>
          </a:xfrm>
          <a:prstGeom prst="rect">
            <a:avLst/>
          </a:prstGeom>
        </p:spPr>
        <p:txBody>
          <a:bodyPr vert="horz" wrap="square" lIns="0" tIns="44161" rIns="0" bIns="0" rtlCol="0">
            <a:spAutoFit/>
          </a:bodyPr>
          <a:lstStyle/>
          <a:p>
            <a:pPr marL="85723" algn="ctr">
              <a:spcBef>
                <a:spcPts val="347"/>
              </a:spcBef>
            </a:pPr>
            <a:r>
              <a:rPr sz="1091" b="1" dirty="0">
                <a:latin typeface="Calibri"/>
                <a:cs typeface="Calibri"/>
              </a:rPr>
              <a:t>Hall</a:t>
            </a:r>
            <a:r>
              <a:rPr sz="1091" b="1" spc="-7" dirty="0">
                <a:latin typeface="Calibri"/>
                <a:cs typeface="Calibri"/>
              </a:rPr>
              <a:t> </a:t>
            </a:r>
            <a:r>
              <a:rPr sz="1091" b="1" dirty="0">
                <a:latin typeface="Calibri"/>
                <a:cs typeface="Calibri"/>
              </a:rPr>
              <a:t>info</a:t>
            </a:r>
            <a:r>
              <a:rPr sz="1091" b="1" spc="-7" dirty="0">
                <a:latin typeface="Calibri"/>
                <a:cs typeface="Calibri"/>
              </a:rPr>
              <a:t> </a:t>
            </a:r>
            <a:r>
              <a:rPr sz="1091" b="1" dirty="0">
                <a:latin typeface="Calibri"/>
                <a:cs typeface="Calibri"/>
              </a:rPr>
              <a:t>For</a:t>
            </a:r>
            <a:r>
              <a:rPr sz="1091" b="1" spc="-3" dirty="0">
                <a:latin typeface="Calibri"/>
                <a:cs typeface="Calibri"/>
              </a:rPr>
              <a:t> </a:t>
            </a:r>
            <a:r>
              <a:rPr sz="1091" b="1" dirty="0">
                <a:latin typeface="Calibri"/>
                <a:cs typeface="Calibri"/>
              </a:rPr>
              <a:t>Boys:</a:t>
            </a:r>
            <a:r>
              <a:rPr sz="1091" b="1" spc="99" dirty="0">
                <a:latin typeface="Calibri"/>
                <a:cs typeface="Calibri"/>
              </a:rPr>
              <a:t> </a:t>
            </a:r>
            <a:r>
              <a:rPr sz="818" b="1" spc="-7" dirty="0">
                <a:latin typeface="Comic Sans MS"/>
                <a:cs typeface="Comic Sans MS"/>
              </a:rPr>
              <a:t>01533651736</a:t>
            </a:r>
            <a:endParaRPr sz="818" dirty="0">
              <a:latin typeface="Comic Sans MS"/>
              <a:cs typeface="Comic Sans MS"/>
            </a:endParaRPr>
          </a:p>
          <a:p>
            <a:pPr marL="84424" algn="ctr">
              <a:spcBef>
                <a:spcPts val="218"/>
              </a:spcBef>
            </a:pPr>
            <a:r>
              <a:rPr sz="818" b="1" dirty="0">
                <a:latin typeface="Comic Sans MS"/>
                <a:cs typeface="Comic Sans MS"/>
              </a:rPr>
              <a:t>Hall</a:t>
            </a:r>
            <a:r>
              <a:rPr sz="818" b="1" spc="-17" dirty="0">
                <a:latin typeface="Comic Sans MS"/>
                <a:cs typeface="Comic Sans MS"/>
              </a:rPr>
              <a:t> </a:t>
            </a:r>
            <a:r>
              <a:rPr sz="818" b="1" dirty="0">
                <a:latin typeface="Comic Sans MS"/>
                <a:cs typeface="Comic Sans MS"/>
              </a:rPr>
              <a:t>info</a:t>
            </a:r>
            <a:r>
              <a:rPr sz="818" b="1" spc="-24" dirty="0">
                <a:latin typeface="Comic Sans MS"/>
                <a:cs typeface="Comic Sans MS"/>
              </a:rPr>
              <a:t> </a:t>
            </a:r>
            <a:r>
              <a:rPr sz="818" b="1" dirty="0">
                <a:latin typeface="Comic Sans MS"/>
                <a:cs typeface="Comic Sans MS"/>
              </a:rPr>
              <a:t>for</a:t>
            </a:r>
            <a:r>
              <a:rPr sz="818" b="1" spc="-14" dirty="0">
                <a:latin typeface="Comic Sans MS"/>
                <a:cs typeface="Comic Sans MS"/>
              </a:rPr>
              <a:t> </a:t>
            </a:r>
            <a:r>
              <a:rPr sz="818" b="1" dirty="0">
                <a:latin typeface="Comic Sans MS"/>
                <a:cs typeface="Comic Sans MS"/>
              </a:rPr>
              <a:t>Female:</a:t>
            </a:r>
            <a:r>
              <a:rPr sz="818" b="1" spc="-20" dirty="0">
                <a:latin typeface="Comic Sans MS"/>
                <a:cs typeface="Comic Sans MS"/>
              </a:rPr>
              <a:t> </a:t>
            </a:r>
            <a:r>
              <a:rPr sz="818" b="1" dirty="0">
                <a:latin typeface="Comic Sans MS"/>
                <a:cs typeface="Comic Sans MS"/>
              </a:rPr>
              <a:t>01847334765,</a:t>
            </a:r>
            <a:r>
              <a:rPr sz="818" b="1" spc="-14" dirty="0">
                <a:latin typeface="Comic Sans MS"/>
                <a:cs typeface="Comic Sans MS"/>
              </a:rPr>
              <a:t> </a:t>
            </a:r>
            <a:r>
              <a:rPr sz="818" b="1" spc="-7" dirty="0">
                <a:latin typeface="Comic Sans MS"/>
                <a:cs typeface="Comic Sans MS"/>
              </a:rPr>
              <a:t>01847334791</a:t>
            </a:r>
            <a:endParaRPr sz="818" dirty="0">
              <a:latin typeface="Comic Sans MS"/>
              <a:cs typeface="Comic Sans MS"/>
            </a:endParaRPr>
          </a:p>
          <a:p>
            <a:pPr>
              <a:spcBef>
                <a:spcPts val="14"/>
              </a:spcBef>
            </a:pPr>
            <a:endParaRPr sz="818" dirty="0">
              <a:latin typeface="Comic Sans MS"/>
              <a:cs typeface="Comic Sans MS"/>
            </a:endParaRPr>
          </a:p>
          <a:p>
            <a:pPr marL="8659"/>
            <a:r>
              <a:rPr sz="1091" b="1" dirty="0">
                <a:latin typeface="Calibri"/>
                <a:cs typeface="Calibri"/>
              </a:rPr>
              <a:t>(In</a:t>
            </a:r>
            <a:r>
              <a:rPr sz="1091" b="1" spc="-20" dirty="0">
                <a:latin typeface="Calibri"/>
                <a:cs typeface="Calibri"/>
              </a:rPr>
              <a:t> </a:t>
            </a:r>
            <a:r>
              <a:rPr sz="1091" b="1" dirty="0">
                <a:latin typeface="Calibri"/>
                <a:cs typeface="Calibri"/>
              </a:rPr>
              <a:t>mail</a:t>
            </a:r>
            <a:r>
              <a:rPr sz="1091" b="1" spc="-7" dirty="0">
                <a:latin typeface="Calibri"/>
                <a:cs typeface="Calibri"/>
              </a:rPr>
              <a:t> </a:t>
            </a:r>
            <a:r>
              <a:rPr sz="1091" b="1" dirty="0">
                <a:latin typeface="Calibri"/>
                <a:cs typeface="Calibri"/>
              </a:rPr>
              <a:t>must</a:t>
            </a:r>
            <a:r>
              <a:rPr sz="1091" b="1" spc="-14" dirty="0">
                <a:latin typeface="Calibri"/>
                <a:cs typeface="Calibri"/>
              </a:rPr>
              <a:t> </a:t>
            </a:r>
            <a:r>
              <a:rPr sz="1091" b="1" dirty="0">
                <a:latin typeface="Calibri"/>
                <a:cs typeface="Calibri"/>
              </a:rPr>
              <a:t>mention</a:t>
            </a:r>
            <a:r>
              <a:rPr sz="1091" b="1" spc="-7" dirty="0">
                <a:latin typeface="Calibri"/>
                <a:cs typeface="Calibri"/>
              </a:rPr>
              <a:t> </a:t>
            </a:r>
            <a:r>
              <a:rPr sz="1091" dirty="0">
                <a:latin typeface="Calibri"/>
                <a:cs typeface="Calibri"/>
              </a:rPr>
              <a:t>DIU</a:t>
            </a:r>
            <a:r>
              <a:rPr sz="1091" spc="-14" dirty="0">
                <a:latin typeface="Calibri"/>
                <a:cs typeface="Calibri"/>
              </a:rPr>
              <a:t> </a:t>
            </a:r>
            <a:r>
              <a:rPr sz="1091" dirty="0">
                <a:latin typeface="Calibri"/>
                <a:cs typeface="Calibri"/>
              </a:rPr>
              <a:t>ID</a:t>
            </a:r>
            <a:r>
              <a:rPr sz="1091" spc="-10" dirty="0">
                <a:latin typeface="Calibri"/>
                <a:cs typeface="Calibri"/>
              </a:rPr>
              <a:t> </a:t>
            </a:r>
            <a:r>
              <a:rPr sz="1091" dirty="0">
                <a:latin typeface="Calibri"/>
                <a:cs typeface="Calibri"/>
              </a:rPr>
              <a:t>number,</a:t>
            </a:r>
            <a:r>
              <a:rPr sz="1091" spc="-14" dirty="0">
                <a:latin typeface="Calibri"/>
                <a:cs typeface="Calibri"/>
              </a:rPr>
              <a:t> </a:t>
            </a:r>
            <a:r>
              <a:rPr sz="1091" dirty="0">
                <a:latin typeface="Calibri"/>
                <a:cs typeface="Calibri"/>
              </a:rPr>
              <a:t>DIU</a:t>
            </a:r>
            <a:r>
              <a:rPr sz="1091" spc="-17" dirty="0">
                <a:latin typeface="Calibri"/>
                <a:cs typeface="Calibri"/>
              </a:rPr>
              <a:t> </a:t>
            </a:r>
            <a:r>
              <a:rPr sz="1091" dirty="0">
                <a:latin typeface="Calibri"/>
                <a:cs typeface="Calibri"/>
              </a:rPr>
              <a:t>email,</a:t>
            </a:r>
            <a:r>
              <a:rPr sz="1091" spc="-14" dirty="0">
                <a:latin typeface="Calibri"/>
                <a:cs typeface="Calibri"/>
              </a:rPr>
              <a:t> </a:t>
            </a:r>
            <a:r>
              <a:rPr sz="1091" dirty="0">
                <a:latin typeface="Calibri"/>
                <a:cs typeface="Calibri"/>
              </a:rPr>
              <a:t>and</a:t>
            </a:r>
            <a:r>
              <a:rPr sz="1091" spc="-10" dirty="0">
                <a:latin typeface="Calibri"/>
                <a:cs typeface="Calibri"/>
              </a:rPr>
              <a:t> </a:t>
            </a:r>
            <a:r>
              <a:rPr sz="1091" dirty="0">
                <a:latin typeface="Calibri"/>
                <a:cs typeface="Calibri"/>
              </a:rPr>
              <a:t>your</a:t>
            </a:r>
            <a:r>
              <a:rPr sz="1091" spc="-10" dirty="0">
                <a:latin typeface="Calibri"/>
                <a:cs typeface="Calibri"/>
              </a:rPr>
              <a:t> </a:t>
            </a:r>
            <a:r>
              <a:rPr sz="1091" spc="-7" dirty="0">
                <a:latin typeface="Calibri"/>
                <a:cs typeface="Calibri"/>
              </a:rPr>
              <a:t>name</a:t>
            </a:r>
            <a:r>
              <a:rPr sz="1091" b="1" spc="-7" dirty="0">
                <a:latin typeface="Calibri"/>
                <a:cs typeface="Calibri"/>
              </a:rPr>
              <a:t>)</a:t>
            </a:r>
            <a:endParaRPr sz="1091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10000" y="1035035"/>
            <a:ext cx="4779818" cy="2913510"/>
            <a:chOff x="1365425" y="1185175"/>
            <a:chExt cx="5621020" cy="30308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425" y="1185175"/>
              <a:ext cx="5620668" cy="30307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0" y="1301496"/>
              <a:ext cx="5105400" cy="2570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26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0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2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9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9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7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0571" y="293355"/>
            <a:ext cx="919180" cy="3781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23658" y="671865"/>
            <a:ext cx="3698731" cy="141064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61911">
              <a:lnSpc>
                <a:spcPts val="1050"/>
              </a:lnSpc>
            </a:pPr>
            <a:r>
              <a:rPr sz="886" b="1" dirty="0">
                <a:latin typeface="Calibri"/>
                <a:cs typeface="Calibri"/>
              </a:rPr>
              <a:t>How</a:t>
            </a:r>
            <a:r>
              <a:rPr sz="886" b="1" spc="10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to</a:t>
            </a:r>
            <a:r>
              <a:rPr sz="886" b="1" spc="14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login</a:t>
            </a:r>
            <a:r>
              <a:rPr sz="886" b="1" spc="20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on</a:t>
            </a:r>
            <a:r>
              <a:rPr sz="886" b="1" spc="17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Hall</a:t>
            </a:r>
            <a:r>
              <a:rPr sz="886" b="1" spc="-3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Mgt.</a:t>
            </a:r>
            <a:r>
              <a:rPr sz="886" b="1" spc="20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Hall</a:t>
            </a:r>
            <a:r>
              <a:rPr sz="886" b="1" spc="20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Portal</a:t>
            </a:r>
            <a:r>
              <a:rPr sz="886" b="1" spc="24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/Online</a:t>
            </a:r>
            <a:r>
              <a:rPr sz="886" b="1" spc="-3" dirty="0">
                <a:latin typeface="Calibri"/>
                <a:cs typeface="Calibri"/>
              </a:rPr>
              <a:t> </a:t>
            </a:r>
            <a:r>
              <a:rPr sz="886" b="1" spc="-7" dirty="0">
                <a:latin typeface="Calibri"/>
                <a:cs typeface="Calibri"/>
              </a:rPr>
              <a:t>Portal?</a:t>
            </a:r>
            <a:endParaRPr sz="886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20552" y="861792"/>
            <a:ext cx="2367828" cy="309071"/>
          </a:xfrm>
          <a:prstGeom prst="rect">
            <a:avLst/>
          </a:prstGeom>
        </p:spPr>
        <p:txBody>
          <a:bodyPr vert="horz" wrap="square" lIns="0" tIns="23380" rIns="0" bIns="0" rtlCol="0">
            <a:spAutoFit/>
          </a:bodyPr>
          <a:lstStyle/>
          <a:p>
            <a:pPr marL="8659">
              <a:spcBef>
                <a:spcPts val="184"/>
              </a:spcBef>
            </a:pPr>
            <a:r>
              <a:rPr sz="716" dirty="0">
                <a:latin typeface="Wingdings"/>
                <a:cs typeface="Wingdings"/>
              </a:rPr>
              <a:t></a:t>
            </a:r>
            <a:r>
              <a:rPr sz="716" spc="123" dirty="0">
                <a:latin typeface="Times New Roman"/>
                <a:cs typeface="Times New Roman"/>
              </a:rPr>
              <a:t>  </a:t>
            </a:r>
            <a:r>
              <a:rPr sz="886" dirty="0">
                <a:latin typeface="Calibri"/>
                <a:cs typeface="Calibri"/>
              </a:rPr>
              <a:t>Go</a:t>
            </a:r>
            <a:r>
              <a:rPr sz="886" spc="-7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to site</a:t>
            </a:r>
            <a:r>
              <a:rPr sz="886" spc="3" dirty="0">
                <a:latin typeface="Calibri"/>
                <a:cs typeface="Calibri"/>
              </a:rPr>
              <a:t> </a:t>
            </a:r>
            <a:r>
              <a:rPr sz="886" u="sng" spc="-7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https://hall.daffodilvarsity.edu.bd/</a:t>
            </a:r>
            <a:endParaRPr sz="886">
              <a:latin typeface="Calibri"/>
              <a:cs typeface="Calibri"/>
            </a:endParaRPr>
          </a:p>
          <a:p>
            <a:pPr marL="8659">
              <a:spcBef>
                <a:spcPts val="119"/>
              </a:spcBef>
            </a:pPr>
            <a:r>
              <a:rPr sz="886" dirty="0">
                <a:latin typeface="Wingdings"/>
                <a:cs typeface="Wingdings"/>
              </a:rPr>
              <a:t></a:t>
            </a:r>
            <a:r>
              <a:rPr sz="886" spc="239" dirty="0">
                <a:latin typeface="Times New Roman"/>
                <a:cs typeface="Times New Roman"/>
              </a:rPr>
              <a:t> </a:t>
            </a:r>
            <a:r>
              <a:rPr sz="886" dirty="0">
                <a:latin typeface="Calibri"/>
                <a:cs typeface="Calibri"/>
              </a:rPr>
              <a:t>Click</a:t>
            </a:r>
            <a:r>
              <a:rPr sz="886" spc="20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Hall</a:t>
            </a:r>
            <a:r>
              <a:rPr sz="886" spc="14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Online/</a:t>
            </a:r>
            <a:r>
              <a:rPr sz="886" spc="24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Hall</a:t>
            </a:r>
            <a:r>
              <a:rPr sz="886" spc="14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Portal</a:t>
            </a:r>
            <a:r>
              <a:rPr sz="886" spc="20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(</a:t>
            </a:r>
            <a:r>
              <a:rPr sz="886" b="1" dirty="0">
                <a:latin typeface="Calibri"/>
                <a:cs typeface="Calibri"/>
              </a:rPr>
              <a:t>On</a:t>
            </a:r>
            <a:r>
              <a:rPr sz="886" b="1" spc="-14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DIU</a:t>
            </a:r>
            <a:r>
              <a:rPr sz="886" b="1" spc="14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Hall</a:t>
            </a:r>
            <a:r>
              <a:rPr sz="886" b="1" spc="20" dirty="0">
                <a:latin typeface="Calibri"/>
                <a:cs typeface="Calibri"/>
              </a:rPr>
              <a:t> </a:t>
            </a:r>
            <a:r>
              <a:rPr sz="886" b="1" spc="-7" dirty="0">
                <a:latin typeface="Calibri"/>
                <a:cs typeface="Calibri"/>
              </a:rPr>
              <a:t>Page</a:t>
            </a:r>
            <a:r>
              <a:rPr sz="886" spc="-7" dirty="0">
                <a:latin typeface="Calibri"/>
                <a:cs typeface="Calibri"/>
              </a:rPr>
              <a:t>)</a:t>
            </a:r>
            <a:endParaRPr sz="886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9432" y="3427370"/>
            <a:ext cx="3503035" cy="141064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050"/>
              </a:lnSpc>
            </a:pPr>
            <a:r>
              <a:rPr sz="886" dirty="0">
                <a:latin typeface="Wingdings"/>
                <a:cs typeface="Wingdings"/>
              </a:rPr>
              <a:t></a:t>
            </a:r>
            <a:r>
              <a:rPr sz="886" spc="235" dirty="0">
                <a:latin typeface="Times New Roman"/>
                <a:cs typeface="Times New Roman"/>
              </a:rPr>
              <a:t> </a:t>
            </a:r>
            <a:r>
              <a:rPr sz="886" dirty="0">
                <a:latin typeface="Calibri"/>
                <a:cs typeface="Calibri"/>
              </a:rPr>
              <a:t>Click</a:t>
            </a:r>
            <a:r>
              <a:rPr sz="886" spc="20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on</a:t>
            </a:r>
            <a:r>
              <a:rPr sz="886" spc="3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reset</a:t>
            </a:r>
            <a:r>
              <a:rPr sz="886" b="1" spc="3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password</a:t>
            </a:r>
            <a:r>
              <a:rPr sz="886" b="1" spc="27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(</a:t>
            </a:r>
            <a:r>
              <a:rPr sz="886" spc="20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Generate your</a:t>
            </a:r>
            <a:r>
              <a:rPr sz="886" spc="3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login </a:t>
            </a:r>
            <a:r>
              <a:rPr sz="886" spc="-7" dirty="0">
                <a:latin typeface="Calibri"/>
                <a:cs typeface="Calibri"/>
              </a:rPr>
              <a:t>Password):</a:t>
            </a:r>
            <a:endParaRPr sz="886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70336" y="3727489"/>
            <a:ext cx="3552392" cy="290208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9957">
              <a:lnSpc>
                <a:spcPts val="1050"/>
              </a:lnSpc>
            </a:pPr>
            <a:r>
              <a:rPr sz="886" dirty="0">
                <a:latin typeface="Wingdings"/>
                <a:cs typeface="Wingdings"/>
              </a:rPr>
              <a:t></a:t>
            </a:r>
            <a:r>
              <a:rPr sz="886" spc="239" dirty="0">
                <a:latin typeface="Times New Roman"/>
                <a:cs typeface="Times New Roman"/>
              </a:rPr>
              <a:t> </a:t>
            </a:r>
            <a:r>
              <a:rPr sz="886" dirty="0">
                <a:latin typeface="Calibri"/>
                <a:cs typeface="Calibri"/>
              </a:rPr>
              <a:t>Enter</a:t>
            </a:r>
            <a:r>
              <a:rPr sz="886" spc="7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your</a:t>
            </a:r>
            <a:r>
              <a:rPr sz="886" spc="14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DIU</a:t>
            </a:r>
            <a:r>
              <a:rPr sz="886" b="1" spc="14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student</a:t>
            </a:r>
            <a:r>
              <a:rPr sz="886" b="1" spc="3" dirty="0">
                <a:latin typeface="Calibri"/>
                <a:cs typeface="Calibri"/>
              </a:rPr>
              <a:t> </a:t>
            </a:r>
            <a:r>
              <a:rPr sz="886" b="1" spc="-14" dirty="0">
                <a:latin typeface="Calibri"/>
                <a:cs typeface="Calibri"/>
              </a:rPr>
              <a:t>email</a:t>
            </a:r>
            <a:endParaRPr sz="886">
              <a:latin typeface="Calibri"/>
              <a:cs typeface="Calibri"/>
            </a:endParaRPr>
          </a:p>
          <a:p>
            <a:pPr marL="9957">
              <a:spcBef>
                <a:spcPts val="116"/>
              </a:spcBef>
            </a:pPr>
            <a:r>
              <a:rPr sz="886" dirty="0">
                <a:latin typeface="Wingdings"/>
                <a:cs typeface="Wingdings"/>
              </a:rPr>
              <a:t></a:t>
            </a:r>
            <a:r>
              <a:rPr sz="886" spc="239" dirty="0">
                <a:latin typeface="Times New Roman"/>
                <a:cs typeface="Times New Roman"/>
              </a:rPr>
              <a:t> </a:t>
            </a:r>
            <a:r>
              <a:rPr sz="886" dirty="0">
                <a:latin typeface="Calibri"/>
                <a:cs typeface="Calibri"/>
              </a:rPr>
              <a:t>Click</a:t>
            </a:r>
            <a:r>
              <a:rPr sz="886" spc="17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Confirm</a:t>
            </a:r>
            <a:r>
              <a:rPr sz="886" b="1" spc="7" dirty="0">
                <a:latin typeface="Calibri"/>
                <a:cs typeface="Calibri"/>
              </a:rPr>
              <a:t> </a:t>
            </a:r>
            <a:r>
              <a:rPr sz="886" spc="-7" dirty="0">
                <a:latin typeface="Calibri"/>
                <a:cs typeface="Calibri"/>
              </a:rPr>
              <a:t>button:</a:t>
            </a:r>
            <a:endParaRPr sz="88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70336" y="6006861"/>
            <a:ext cx="3552392" cy="141064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9957">
              <a:lnSpc>
                <a:spcPts val="1050"/>
              </a:lnSpc>
            </a:pPr>
            <a:r>
              <a:rPr sz="886" dirty="0">
                <a:latin typeface="Wingdings"/>
                <a:cs typeface="Wingdings"/>
              </a:rPr>
              <a:t></a:t>
            </a:r>
            <a:r>
              <a:rPr sz="886" spc="235" dirty="0">
                <a:latin typeface="Times New Roman"/>
                <a:cs typeface="Times New Roman"/>
              </a:rPr>
              <a:t> </a:t>
            </a:r>
            <a:r>
              <a:rPr sz="886" dirty="0">
                <a:latin typeface="Calibri"/>
                <a:cs typeface="Calibri"/>
              </a:rPr>
              <a:t>Check</a:t>
            </a:r>
            <a:r>
              <a:rPr sz="886" spc="14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your</a:t>
            </a:r>
            <a:r>
              <a:rPr sz="886" spc="7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Diu</a:t>
            </a:r>
            <a:r>
              <a:rPr sz="886" spc="-3" dirty="0">
                <a:latin typeface="Calibri"/>
                <a:cs typeface="Calibri"/>
              </a:rPr>
              <a:t> </a:t>
            </a:r>
            <a:r>
              <a:rPr sz="886" dirty="0">
                <a:latin typeface="Calibri"/>
                <a:cs typeface="Calibri"/>
              </a:rPr>
              <a:t>student</a:t>
            </a:r>
            <a:r>
              <a:rPr sz="886" spc="34" dirty="0">
                <a:latin typeface="Calibri"/>
                <a:cs typeface="Calibri"/>
              </a:rPr>
              <a:t> </a:t>
            </a:r>
            <a:r>
              <a:rPr sz="886" b="1" dirty="0">
                <a:latin typeface="Calibri"/>
                <a:cs typeface="Calibri"/>
              </a:rPr>
              <a:t>email</a:t>
            </a:r>
            <a:r>
              <a:rPr sz="886" b="1" spc="17" dirty="0">
                <a:latin typeface="Calibri"/>
                <a:cs typeface="Calibri"/>
              </a:rPr>
              <a:t> </a:t>
            </a:r>
            <a:r>
              <a:rPr sz="886" b="1" spc="-7" dirty="0">
                <a:latin typeface="Calibri"/>
                <a:cs typeface="Calibri"/>
              </a:rPr>
              <a:t>inbox</a:t>
            </a:r>
            <a:r>
              <a:rPr sz="886" spc="-7" dirty="0">
                <a:latin typeface="Calibri"/>
                <a:cs typeface="Calibri"/>
              </a:rPr>
              <a:t>:</a:t>
            </a:r>
            <a:endParaRPr sz="886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57347" y="1230988"/>
            <a:ext cx="3816803" cy="214748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113713" y="3948546"/>
            <a:ext cx="4164378" cy="2220008"/>
            <a:chOff x="1242958" y="5904051"/>
            <a:chExt cx="5407025" cy="290195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2958" y="5904051"/>
              <a:ext cx="5406868" cy="290182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4182" y="6047469"/>
              <a:ext cx="4842756" cy="2404646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765749" y="645382"/>
            <a:ext cx="254577" cy="169718"/>
            <a:chOff x="468499" y="946560"/>
            <a:chExt cx="373380" cy="248920"/>
          </a:xfrm>
        </p:grpSpPr>
        <p:sp>
          <p:nvSpPr>
            <p:cNvPr id="13" name="object 13"/>
            <p:cNvSpPr/>
            <p:nvPr/>
          </p:nvSpPr>
          <p:spPr>
            <a:xfrm>
              <a:off x="475670" y="953731"/>
              <a:ext cx="358775" cy="234315"/>
            </a:xfrm>
            <a:custGeom>
              <a:avLst/>
              <a:gdLst/>
              <a:ahLst/>
              <a:cxnLst/>
              <a:rect l="l" t="t" r="r" b="b"/>
              <a:pathLst>
                <a:path w="358775" h="234315">
                  <a:moveTo>
                    <a:pt x="241420" y="0"/>
                  </a:moveTo>
                  <a:lnTo>
                    <a:pt x="241420" y="58562"/>
                  </a:lnTo>
                  <a:lnTo>
                    <a:pt x="0" y="58562"/>
                  </a:lnTo>
                  <a:lnTo>
                    <a:pt x="0" y="175687"/>
                  </a:lnTo>
                  <a:lnTo>
                    <a:pt x="241420" y="175687"/>
                  </a:lnTo>
                  <a:lnTo>
                    <a:pt x="241420" y="234249"/>
                  </a:lnTo>
                  <a:lnTo>
                    <a:pt x="358545" y="117124"/>
                  </a:lnTo>
                  <a:lnTo>
                    <a:pt x="24142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14" name="object 14"/>
            <p:cNvSpPr/>
            <p:nvPr/>
          </p:nvSpPr>
          <p:spPr>
            <a:xfrm>
              <a:off x="475670" y="953731"/>
              <a:ext cx="358775" cy="234315"/>
            </a:xfrm>
            <a:custGeom>
              <a:avLst/>
              <a:gdLst/>
              <a:ahLst/>
              <a:cxnLst/>
              <a:rect l="l" t="t" r="r" b="b"/>
              <a:pathLst>
                <a:path w="358775" h="234315">
                  <a:moveTo>
                    <a:pt x="0" y="58562"/>
                  </a:moveTo>
                  <a:lnTo>
                    <a:pt x="241420" y="58562"/>
                  </a:lnTo>
                  <a:lnTo>
                    <a:pt x="241420" y="0"/>
                  </a:lnTo>
                  <a:lnTo>
                    <a:pt x="358545" y="117124"/>
                  </a:lnTo>
                  <a:lnTo>
                    <a:pt x="241420" y="234249"/>
                  </a:lnTo>
                  <a:lnTo>
                    <a:pt x="241420" y="175687"/>
                  </a:lnTo>
                  <a:lnTo>
                    <a:pt x="0" y="175687"/>
                  </a:lnTo>
                  <a:lnTo>
                    <a:pt x="0" y="58562"/>
                  </a:lnTo>
                  <a:close/>
                </a:path>
              </a:pathLst>
            </a:custGeom>
            <a:ln w="1434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227"/>
            </a:p>
          </p:txBody>
        </p:sp>
      </p:grpSp>
    </p:spTree>
    <p:extLst>
      <p:ext uri="{BB962C8B-B14F-4D97-AF65-F5344CB8AC3E}">
        <p14:creationId xmlns:p14="http://schemas.microsoft.com/office/powerpoint/2010/main" val="280396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</TotalTime>
  <Words>561</Words>
  <Application>Microsoft Office PowerPoint</Application>
  <PresentationFormat>Widescreen</PresentationFormat>
  <Paragraphs>71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Comic Sans MS</vt:lpstr>
      <vt:lpstr>Garamond</vt:lpstr>
      <vt:lpstr>Times New Roman</vt:lpstr>
      <vt:lpstr>Wingdings</vt:lpstr>
      <vt:lpstr>Organic</vt:lpstr>
      <vt:lpstr>How to Solve Hall Related Problem?</vt:lpstr>
      <vt:lpstr>Support Ticket Issue</vt:lpstr>
      <vt:lpstr>Outlines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Ticket Issue</dc:title>
  <dc:creator>User</dc:creator>
  <cp:lastModifiedBy>Tanim Ahmed</cp:lastModifiedBy>
  <cp:revision>4</cp:revision>
  <dcterms:created xsi:type="dcterms:W3CDTF">2023-01-22T15:40:29Z</dcterms:created>
  <dcterms:modified xsi:type="dcterms:W3CDTF">2023-01-23T08:44:40Z</dcterms:modified>
</cp:coreProperties>
</file>